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46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s/slide2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24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20.xml" ContentType="application/vnd.openxmlformats-officedocument.presentationml.slideLayout+xml"/>
  <Override PartName="/docProps/custom.xml" ContentType="application/vnd.openxmlformats-officedocument.custom-properties+xml"/>
  <Override PartName="/ppt/slideMasters/slideMaster8.xml" ContentType="application/vnd.openxmlformats-officedocument.presentationml.slideMaster+xml"/>
  <Override PartName="/ppt/slideMasters/slideMaster11.xml" ContentType="application/vnd.openxmlformats-officedocument.presentationml.slideMaster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heme/theme6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10.xml" ContentType="application/vnd.openxmlformats-officedocument.theme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118.xml" ContentType="application/vnd.openxmlformats-officedocument.presentationml.slideLayout+xml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14.xml" ContentType="application/vnd.openxmlformats-officedocument.presentationml.slideLayout+xml"/>
  <Default Extension="emf" ContentType="image/x-emf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10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2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notesSlides/notesSlide13.xml" ContentType="application/vnd.openxmlformats-officedocument.presentationml.notesSlide+xml"/>
  <Default Extension="wdp" ContentType="image/vnd.ms-photo"/>
  <Override PartName="/ppt/slideMasters/slideMaster9.xml" ContentType="application/vnd.openxmlformats-officedocument.presentationml.slideMaster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slideLayouts/slideLayout99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Layouts/slideLayout59.xml" ContentType="application/vnd.openxmlformats-officedocument.presentationml.slideLayout+xml"/>
  <Override PartName="/ppt/theme/theme7.xml" ContentType="application/vnd.openxmlformats-officedocument.theme+xml"/>
  <Override PartName="/ppt/slideLayouts/slideLayout88.xml" ContentType="application/vnd.openxmlformats-officedocument.presentationml.slideLayout+xml"/>
  <Override PartName="/ppt/theme/theme11.xml" ContentType="application/vnd.openxmlformats-officedocument.them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15.xml" ContentType="application/vnd.openxmlformats-officedocument.presentationml.slideLayout+xml"/>
  <Default Extension="rels" ContentType="application/vnd.openxmlformats-package.relationships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0.xml" ContentType="application/vnd.openxmlformats-officedocument.presentationml.slideLayout+xml"/>
  <Override PartName="/ppt/notesSlides/notesSlide9.xml" ContentType="application/vnd.openxmlformats-officedocument.presentationml.notesSlide+xml"/>
  <Override PartName="/ppt/slideMasters/slideMaster6.xml" ContentType="application/vnd.openxmlformats-officedocument.presentationml.slideMaster+xml"/>
  <Override PartName="/ppt/slideLayouts/slideLayout89.xml" ContentType="application/vnd.openxmlformats-officedocument.presentationml.slideLayout+xml"/>
  <Override PartName="/ppt/theme/theme8.xml" ContentType="application/vnd.openxmlformats-officedocument.theme+xml"/>
  <Override PartName="/ppt/theme/theme12.xml" ContentType="application/vnd.openxmlformats-officedocument.them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8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28.xml" ContentType="application/vnd.openxmlformats-officedocument.presentationml.slide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10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s/slide24.xml" ContentType="application/vnd.openxmlformats-officedocument.presentationml.slide+xml"/>
  <Override PartName="/ppt/slideLayouts/slideLayout1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105.xml" ContentType="application/vnd.openxmlformats-officedocument.presentationml.slideLayout+xml"/>
  <Default Extension="jpeg" ContentType="image/jpeg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notesSlides/notesSlide15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Masters/slideMaster7.xml" ContentType="application/vnd.openxmlformats-officedocument.presentationml.slideMaster+xml"/>
  <Override PartName="/ppt/slideMasters/slideMaster10.xml" ContentType="application/vnd.openxmlformats-officedocument.presentationml.slideMaster+xml"/>
  <Override PartName="/ppt/theme/theme9.xml" ContentType="application/vnd.openxmlformats-officedocument.them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6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s/slide29.xml" ContentType="application/vnd.openxmlformats-officedocument.presentationml.slide+xml"/>
  <Override PartName="/ppt/slideLayouts/slideLayout39.xml" ContentType="application/vnd.openxmlformats-officedocument.presentationml.slideLayout+xml"/>
  <Override PartName="/ppt/slideLayouts/slideLayout86.xml" ContentType="application/vnd.openxmlformats-officedocument.presentationml.slideLayout+xml"/>
  <Override PartName="/customXml/itemProps1.xml" ContentType="application/vnd.openxmlformats-officedocument.customXmlPropertie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s/slide32.xml" ContentType="application/vnd.openxmlformats-officedocument.presentationml.slide+xml"/>
  <Override PartName="/ppt/slideLayouts/slideLayout42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708" r:id="rId5"/>
    <p:sldMasterId id="2147483720" r:id="rId6"/>
    <p:sldMasterId id="2147483732" r:id="rId7"/>
    <p:sldMasterId id="2147483744" r:id="rId8"/>
    <p:sldMasterId id="2147483756" r:id="rId9"/>
    <p:sldMasterId id="2147483768" r:id="rId10"/>
    <p:sldMasterId id="2147483780" r:id="rId11"/>
    <p:sldMasterId id="2147483792" r:id="rId12"/>
    <p:sldMasterId id="2147483804" r:id="rId13"/>
    <p:sldMasterId id="2147483816" r:id="rId14"/>
  </p:sldMasterIdLst>
  <p:notesMasterIdLst>
    <p:notesMasterId r:id="rId48"/>
  </p:notesMasterIdLst>
  <p:sldIdLst>
    <p:sldId id="256" r:id="rId15"/>
    <p:sldId id="316" r:id="rId16"/>
    <p:sldId id="258" r:id="rId17"/>
    <p:sldId id="304" r:id="rId18"/>
    <p:sldId id="294" r:id="rId19"/>
    <p:sldId id="307" r:id="rId20"/>
    <p:sldId id="309" r:id="rId21"/>
    <p:sldId id="308" r:id="rId22"/>
    <p:sldId id="310" r:id="rId23"/>
    <p:sldId id="303" r:id="rId24"/>
    <p:sldId id="305" r:id="rId25"/>
    <p:sldId id="306" r:id="rId26"/>
    <p:sldId id="299" r:id="rId27"/>
    <p:sldId id="300" r:id="rId28"/>
    <p:sldId id="284" r:id="rId29"/>
    <p:sldId id="301" r:id="rId30"/>
    <p:sldId id="311" r:id="rId31"/>
    <p:sldId id="302" r:id="rId32"/>
    <p:sldId id="295" r:id="rId33"/>
    <p:sldId id="312" r:id="rId34"/>
    <p:sldId id="292" r:id="rId35"/>
    <p:sldId id="293" r:id="rId36"/>
    <p:sldId id="313" r:id="rId37"/>
    <p:sldId id="297" r:id="rId38"/>
    <p:sldId id="298" r:id="rId39"/>
    <p:sldId id="314" r:id="rId40"/>
    <p:sldId id="269" r:id="rId41"/>
    <p:sldId id="264" r:id="rId42"/>
    <p:sldId id="315" r:id="rId43"/>
    <p:sldId id="266" r:id="rId44"/>
    <p:sldId id="263" r:id="rId45"/>
    <p:sldId id="268" r:id="rId46"/>
    <p:sldId id="281" r:id="rId47"/>
  </p:sldIdLst>
  <p:sldSz cx="9504363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D66"/>
    <a:srgbClr val="ED7D31"/>
    <a:srgbClr val="F2F2F2"/>
    <a:srgbClr val="E87A23"/>
    <a:srgbClr val="00FF00"/>
    <a:srgbClr val="FF3300"/>
    <a:srgbClr val="FFFF9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8624" autoAdjust="0"/>
    <p:restoredTop sz="96774" autoAdjust="0"/>
  </p:normalViewPr>
  <p:slideViewPr>
    <p:cSldViewPr>
      <p:cViewPr>
        <p:scale>
          <a:sx n="100" d="100"/>
          <a:sy n="100" d="100"/>
        </p:scale>
        <p:origin x="-684" y="540"/>
      </p:cViewPr>
      <p:guideLst>
        <p:guide orient="horz" pos="2160"/>
        <p:guide pos="2994"/>
      </p:guideLst>
    </p:cSldViewPr>
  </p:slideViewPr>
  <p:outlineViewPr>
    <p:cViewPr>
      <p:scale>
        <a:sx n="33" d="100"/>
        <a:sy n="33" d="100"/>
      </p:scale>
      <p:origin x="0" y="-2520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200" d="100"/>
          <a:sy n="200" d="100"/>
        </p:scale>
        <p:origin x="512" y="-341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9" Type="http://schemas.openxmlformats.org/officeDocument/2006/relationships/slide" Target="slides/slide25.xml"/><Relationship Id="rId3" Type="http://schemas.openxmlformats.org/officeDocument/2006/relationships/customXml" Target="../customXml/item3.xml"/><Relationship Id="rId21" Type="http://schemas.openxmlformats.org/officeDocument/2006/relationships/slide" Target="slides/slide7.xml"/><Relationship Id="rId34" Type="http://schemas.openxmlformats.org/officeDocument/2006/relationships/slide" Target="slides/slide20.xml"/><Relationship Id="rId42" Type="http://schemas.openxmlformats.org/officeDocument/2006/relationships/slide" Target="slides/slide28.xml"/><Relationship Id="rId47" Type="http://schemas.openxmlformats.org/officeDocument/2006/relationships/slide" Target="slides/slide33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slide" Target="slides/slide19.xml"/><Relationship Id="rId38" Type="http://schemas.openxmlformats.org/officeDocument/2006/relationships/slide" Target="slides/slide24.xml"/><Relationship Id="rId46" Type="http://schemas.openxmlformats.org/officeDocument/2006/relationships/slide" Target="slides/slide32.xml"/><Relationship Id="rId2" Type="http://schemas.openxmlformats.org/officeDocument/2006/relationships/customXml" Target="../customXml/item2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29" Type="http://schemas.openxmlformats.org/officeDocument/2006/relationships/slide" Target="slides/slide15.xml"/><Relationship Id="rId41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0.xml"/><Relationship Id="rId32" Type="http://schemas.openxmlformats.org/officeDocument/2006/relationships/slide" Target="slides/slide18.xml"/><Relationship Id="rId37" Type="http://schemas.openxmlformats.org/officeDocument/2006/relationships/slide" Target="slides/slide23.xml"/><Relationship Id="rId40" Type="http://schemas.openxmlformats.org/officeDocument/2006/relationships/slide" Target="slides/slide26.xml"/><Relationship Id="rId45" Type="http://schemas.openxmlformats.org/officeDocument/2006/relationships/slide" Target="slides/slide3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slide" Target="slides/slide14.xml"/><Relationship Id="rId36" Type="http://schemas.openxmlformats.org/officeDocument/2006/relationships/slide" Target="slides/slide22.xml"/><Relationship Id="rId49" Type="http://schemas.openxmlformats.org/officeDocument/2006/relationships/presProps" Target="presProp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5.xml"/><Relationship Id="rId31" Type="http://schemas.openxmlformats.org/officeDocument/2006/relationships/slide" Target="slides/slide17.xml"/><Relationship Id="rId44" Type="http://schemas.openxmlformats.org/officeDocument/2006/relationships/slide" Target="slides/slide3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slide" Target="slides/slide16.xml"/><Relationship Id="rId35" Type="http://schemas.openxmlformats.org/officeDocument/2006/relationships/slide" Target="slides/slide21.xml"/><Relationship Id="rId43" Type="http://schemas.openxmlformats.org/officeDocument/2006/relationships/slide" Target="slides/slide29.xml"/><Relationship Id="rId48" Type="http://schemas.openxmlformats.org/officeDocument/2006/relationships/notesMaster" Target="notesMasters/notesMaster1.xml"/><Relationship Id="rId8" Type="http://schemas.openxmlformats.org/officeDocument/2006/relationships/slideMaster" Target="slideMasters/slideMaster5.xml"/><Relationship Id="rId51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25425D0-3ECE-420E-9130-D13D915528F8}" type="datetimeFigureOut">
              <a:rPr lang="en-US" smtClean="0"/>
              <a:pPr/>
              <a:t>7/23/2020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3638" y="720725"/>
            <a:ext cx="4987925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D2F2318-E25A-4C0A-9D76-B30B703A94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61693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24885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Encapsulation is like a</a:t>
            </a:r>
            <a:r>
              <a:rPr lang="en-US" baseline="0" dirty="0" smtClean="0"/>
              <a:t> capsule which gathers the medicine into a capsule which the patient cannot see what’s inside and they see only the interface which is the </a:t>
            </a:r>
            <a:r>
              <a:rPr lang="en-US" baseline="0" dirty="0" err="1" smtClean="0"/>
              <a:t>outter</a:t>
            </a:r>
            <a:r>
              <a:rPr lang="en-US" baseline="0" dirty="0" smtClean="0"/>
              <a:t> cover of the capsule.  </a:t>
            </a:r>
            <a:endParaRPr lang="en-US" dirty="0" smtClean="0"/>
          </a:p>
          <a:p>
            <a:r>
              <a:rPr lang="en-US" dirty="0" smtClean="0"/>
              <a:t>Example of a TV and the remote controller </a:t>
            </a:r>
          </a:p>
          <a:p>
            <a:r>
              <a:rPr lang="en-US" dirty="0" smtClean="0"/>
              <a:t>TV consists of so many technologies and devices (</a:t>
            </a:r>
            <a:r>
              <a:rPr lang="en-US" baseline="0" dirty="0" smtClean="0"/>
              <a:t> attributes and methods ) to operate while we do not see them from outside.  The Remote can be considered as the interface ( access to methods 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723612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51995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18569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49966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215693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1662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2790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2475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32087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62178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05795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59568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50493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3638" y="720725"/>
            <a:ext cx="4987925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F2318-E25A-4C0A-9D76-B30B703A9430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82288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8046" y="1122363"/>
            <a:ext cx="712827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8046" y="3602038"/>
            <a:ext cx="712827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9622F-DC27-6E4D-80EB-5A6117330FAE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227353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1DCC7-F5A3-F54A-8412-78F07FF2601F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7430316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607E5B-12DD-6B4A-8AF2-18DA0765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3D96020-6DD0-4842-906C-968D13CC4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0B58CA5-1E56-8848-B21D-3BBA52AE4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9F25568-9467-6849-9099-B1662B7F0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7B520E1-94A5-8E43-94D5-CDA662C9F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66917168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972755F-FD37-6C4B-B051-0D466CA3A6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1561" y="365125"/>
            <a:ext cx="204937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9D23675-53B5-7648-910F-CC723E188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8" y="365125"/>
            <a:ext cx="602933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6DC65E0-3C55-6D44-9A5D-60D096DE4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17BC82D-DD5B-D442-9AEC-CCA1CCBC8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24314A7-96CC-CF40-A251-6E2ACF783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91330442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xmlns="" id="{3B7A0225-C8F2-D942-A403-EF62415206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65CB79-EA71-E046-A8C2-077A48B2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DF0B3E-EC8D-864F-A89D-727497FA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BA8AAB-098A-8045-9925-321A8259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10" y="2196789"/>
            <a:ext cx="5609032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4111" y="3217206"/>
            <a:ext cx="5609032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xmlns="" val="134847765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89979B-0BAF-AB46-94AD-E6F5C808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9AC810-A7E2-EA41-BC0D-3FC6E54CF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656113C-8395-F14E-B542-3FB32CDE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7798CB-438C-8243-A5B5-FD1F4E4E1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0E24CE8-B8F0-9846-AD5D-49BA47EC3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746520275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8522A7-0856-FB43-8237-10FB07A52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5" y="1709758"/>
            <a:ext cx="81975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018DB67-83D2-2646-89C4-410A1D949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475" y="4589483"/>
            <a:ext cx="81975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C753A8F-5C90-A14A-9925-A8844DD6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34E5144-47E4-B54C-BC27-7AAB7F037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03EADB-C00D-C246-A67C-8165FB24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773300737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E3CC9C-08DA-8142-B41F-466315672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919907E-5ECD-124F-822B-1D15F49A86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BD1CBFD-56CE-6643-B75E-E0B618855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2E4D93A-5871-C34D-88BE-1A8133B35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FFD3AF2-98AB-1242-BDB5-D6A06F2D8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E5CFDE1-8A78-3946-B26B-4B973AD0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677306294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CFBE95-6BB2-6142-B0D7-4ECD3887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365129"/>
            <a:ext cx="819751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E5D65BB-8526-2C46-A96A-E79B014EB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70B99A0-79B6-EB4A-A54A-7FD274B5C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139F45C-1A1A-1944-8FE0-5130139F3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11586" y="1681163"/>
            <a:ext cx="404059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7F05642-A409-2249-AF62-F3D31C4E2D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1586" y="2505075"/>
            <a:ext cx="404059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54088F7-8F93-8946-8162-D3B42696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5193B76-0689-814A-8BD1-5B0E6DB3E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EE55A3F-8C99-C045-918C-3141D0AE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70855654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A4A83E-CACE-044F-B8A8-E13933BC1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BDA5042-2F3B-2F42-B21A-06959B1AF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BC711F3-0293-3A48-80AA-5B7E35B16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7180B9-0101-A14A-A11B-A61D9ECC3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73532894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E42325B-7285-0049-99AF-45A0C6D26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BFE3218-895C-C54B-BFE0-84F7857AB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E2F1F08-0E10-0945-9D98-BBCC5CEE4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759470472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C23D47-CCB8-F14B-A2F3-F94544BC0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6BD0695-5A66-B040-A250-088810369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592" y="987445"/>
            <a:ext cx="48115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9703ADE-7B61-8D4A-8D28-37252645C1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381DAD0-00E9-DB46-B956-AD0BD015E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AB3C57D-4471-374B-B4E2-4D88D9942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3A04CF8-6703-8E46-A37A-3564DE50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809773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1560" y="365125"/>
            <a:ext cx="204937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3425" y="365125"/>
            <a:ext cx="598972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FF6D2-335C-6748-BEAD-B38E52C128C7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94397676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6D773C-0ED5-1A43-969A-E93D14D5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1564854-5D1D-7F42-A16C-27DEE865F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40592" y="987445"/>
            <a:ext cx="481158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9E69A04-8D17-AD42-A6BD-2449FAD06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4D2CFA0-DEAF-D74F-B82F-5EF0F4442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00CB1E4-86B9-784D-BAD2-A3DF8AD07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C7D1D80-55AA-A649-9B4A-99237B5FB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27860388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71A31A-DEB2-0D46-AE19-91E17A4B7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4725FA8-B382-2A4B-9529-F374D8FB3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FE88550-BB55-DA4D-8716-A1CBCCDE4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1F765CB-C5CF-F740-8645-AC0EB9A0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CB71AE8-8106-4C4E-B07B-2EED54C3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464444119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FEBC244-A4A9-594D-9889-4D2CE342C6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1561" y="365125"/>
            <a:ext cx="204937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6F10152-1178-6949-A185-846E221FD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8" y="365125"/>
            <a:ext cx="602933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707529E-66EA-7242-A0E4-AA46A2D5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8494185-7615-E942-8FBB-C1924A8EE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9788EFF-242D-8640-A7F1-59E7621A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71133018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2827" y="2130426"/>
            <a:ext cx="8078709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5655" y="3886200"/>
            <a:ext cx="6653054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DE25-0E3B-014D-AB08-0AD4741190BF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11DF7-A42A-4107-A9E6-6C3947535C5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xmlns="" id="{5FEE55AD-B929-F141-A420-8AAE253196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65CB79-EA71-E046-A8C2-077A48B2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DF0B3E-EC8D-864F-A89D-727497FA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BA8AAB-098A-8045-9925-321A8259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11" y="2196789"/>
            <a:ext cx="5609032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4112" y="3217206"/>
            <a:ext cx="5609032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xmlns="" val="292657348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B43BEF-25ED-6645-A76A-4C7BDB6D6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CBD83CE-2694-414F-B398-8C227BB0F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03EEC5B-3B75-644E-932D-ED45537F0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860CCF5-C182-AA4A-ADE6-85980C820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F70D9E-F265-1048-8FFE-9895142ED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288844154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AA439B-9662-414E-8038-4D4A72DBC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5" y="1709760"/>
            <a:ext cx="81975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FA04BB8-3C71-E942-9C49-20B34F5F6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475" y="4589485"/>
            <a:ext cx="81975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5BC4CFE-6C63-7640-8630-29874D0F8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F17B825-AFD2-1F45-97F3-EC4277304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63328E4-CA7A-664D-8AD6-8DA2AEA2A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95773344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869123-A227-7141-9099-443AF927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BAB11BC-062C-DE4D-9AE3-422818BE9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498EADA-6405-FE49-A78D-9027E8322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0887BA9-3382-014F-91C3-666F238B9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E615E98-2774-6D42-8FF0-DA54D5FDA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8DC6E85-514F-024D-95A0-AE461576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91683618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877F34-23E0-534D-A5CE-5C9A23333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365129"/>
            <a:ext cx="819751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7A8E9E-D84B-9C46-90E4-616BCF327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7B5C669-A1C9-A54E-97DD-4A9381DEF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E5E65A4-738C-6349-93E9-0CC3908FD9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11586" y="1681163"/>
            <a:ext cx="404059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3F3ACC4-D5DA-C84F-A080-1D0C709DD9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1586" y="2505075"/>
            <a:ext cx="404059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254F513-C090-314F-9BC1-410A85BEC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62EA7AF-21DA-FE48-86ED-B7270647B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0203786-DDF3-9D41-B64A-C75B33491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730730050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153F77-62D7-E841-AEB2-9DA9EB62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66134BC-C4F7-844B-8C5C-9921FEFAE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741525F-57A6-7443-A2C9-5E4B6BB13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FCD4598-CBD1-A140-BCEC-4C3249D6C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001649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A9C7B90-A4DF-8047-BEF4-39C8F6274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56384-A506-C646-ACE4-0A747B69E112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4FDA9DA1-CE52-8443-B8D6-E23FE3EF4E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00" y="2196789"/>
            <a:ext cx="5609032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6" name="Picture 15" descr="A close up of a sign&#10;&#10;Description automatically generated">
            <a:extLst>
              <a:ext uri="{FF2B5EF4-FFF2-40B4-BE49-F238E27FC236}">
                <a16:creationId xmlns:a16="http://schemas.microsoft.com/office/drawing/2014/main" xmlns="" id="{A6374280-EE02-3945-8F18-DCD500B9C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D939BDE5-D244-FF40-80F2-B60858EDCF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4101" y="3217206"/>
            <a:ext cx="5609032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xmlns="" val="420961082"/>
      </p:ext>
    </p:extLst>
  </p:cSld>
  <p:clrMapOvr>
    <a:masterClrMapping/>
  </p:clrMapOvr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27772337-957A-A04E-9F46-D74859D9D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F3260D6-A965-EF4A-A039-ED9AC6255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993DC97-5F7F-8B49-9DA5-34ACCDDC3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38605571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45E02C-8A3A-F343-BDEF-1B93FE807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31582DC-EF84-B541-9815-DF677DEC1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592" y="987447"/>
            <a:ext cx="48115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414BC44-2162-204E-82FA-990791682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64C549B-6C51-A542-8F34-6199D06EF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ED7944D-ED63-FF42-A7D7-EDA168322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9ABF3C2-9282-F14E-92C5-2394F1417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426420971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60A71D-E763-C144-9AD1-D5CD6062F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9773EBF-5945-C54A-BABC-0476917421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40592" y="987447"/>
            <a:ext cx="481158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76ED38A-C8BB-1649-BBC2-19F16016D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D985950-84C2-3841-AEE3-D18940E25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8230FD3-381D-1841-9747-5A678EBE6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36DB8A1-29DA-784C-BF3F-4BE1D6534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875482409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AA1D31-916C-CE40-B3FD-0C9B96023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00ACF31-5E44-F04D-BA3A-1C3464CDA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856F95E-7BED-6746-97BF-9513B9AF4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7953933-E716-114F-B7C5-6D1B485CA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03197D0-AC95-9A47-929C-FF31227C8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31215804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283BECD-87B6-7345-8EEF-FE8372D9E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1561" y="365125"/>
            <a:ext cx="204937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2A44A59-642C-2A4D-92B7-140315C042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8" y="365125"/>
            <a:ext cx="602933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D2996A-64E9-034C-B2AF-812B1E397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04716A1-C292-B54A-BDA6-79453F351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6F837EB-98DA-2F46-9FA5-EA5DB223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789768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6A6B0-E07D-7A4E-9C17-34F6E529FF07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904950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475" y="1709740"/>
            <a:ext cx="81975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475" y="4589465"/>
            <a:ext cx="81975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43CC3-6E6E-6643-828B-49F62B8D27E7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11895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AE71E-C708-8048-B873-9764252AFD88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6590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663" y="365127"/>
            <a:ext cx="819751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11584" y="1681163"/>
            <a:ext cx="404059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11584" y="2505075"/>
            <a:ext cx="404059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2E0B2-8F0E-E541-A881-26952164E626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10956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28D78-157E-6441-A2E9-690CAD17061D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06066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DEEC-6BE6-484F-BFF5-6191A744CE89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8233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0592" y="987427"/>
            <a:ext cx="48115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479F4-DB7F-AD41-A0BB-29D2BAB33E6B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1984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6A6B0-E07D-7A4E-9C17-34F6E529FF07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228595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40592" y="987427"/>
            <a:ext cx="4811584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6C5C7-3D40-D147-8474-4CAF78E28128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019180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1DCC7-F5A3-F54A-8412-78F07FF2601F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598940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1560" y="365125"/>
            <a:ext cx="204937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3426" y="365125"/>
            <a:ext cx="602933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FF6D2-335C-6748-BEAD-B38E52C128C7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524394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2827" y="2130426"/>
            <a:ext cx="8078709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5655" y="3886200"/>
            <a:ext cx="6653054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DE25-0E3B-014D-AB08-0AD4741190BF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11DF7-A42A-4107-A9E6-6C3947535C5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xmlns="" id="{BBE8ED82-2B96-A14F-B85C-AF276CC684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xmlns="" id="{F01D8E5F-8265-9840-9341-6C27A5EEB5E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AFEC7928-F94D-C141-9599-44AA58DCD2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02" y="2196789"/>
            <a:ext cx="5609032" cy="8153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6A55C290-0B7A-CD49-8ED4-25631D938F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4104" y="3217206"/>
            <a:ext cx="5609032" cy="19917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xmlns="" val="39649036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814671-2548-9B4A-BC90-1ABE62759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5569FD-E7A8-A74A-A927-2163C5DE8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F2D0C97-F2BE-1F46-8DF3-8613C7F29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AD5D1BA-4427-5F48-BCA8-775A2EAA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31FA457-CD19-7E42-BCE7-19B42ECF4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5555462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C28224-E7F2-D948-A75F-27BE76022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5" y="1709744"/>
            <a:ext cx="8197513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A73274C-2B21-0E4A-A8E9-C4D4E96E6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475" y="4589469"/>
            <a:ext cx="8197513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42E7795-320A-AC41-9319-FA00A973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3C24889-94C4-FE4A-9EBD-FA34D0443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06BF730-9B59-8B4F-B1CD-A90E43E43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9625297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371C7E-F47F-A740-8161-500BA0D2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7DE7F3-B809-3045-901F-BB3700330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FCA977B-1B4C-1849-A510-DDB31D1A9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56FE30D-E1F2-764A-9FF3-4DDFE8D0F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8037FC9-FF28-704F-8F73-3DCC03041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8239922-8FF3-334D-8AC6-167CC3ABD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0001485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E6440F-30BD-EC47-8F28-28E35C0CE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69DA827-0A00-0648-B3C1-5EB6984BE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6653E0A-ADA9-D640-8D2A-C335F0671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AEB8E11-FD7A-4B4D-8CC4-981C10EC3E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11586" y="1681163"/>
            <a:ext cx="4040592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2637FC6-D39A-6640-BEFD-A3934C1D67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1586" y="2505075"/>
            <a:ext cx="4040592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B38863D-C098-2A48-85BA-53A743E6A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58E1737-7D3B-AC4D-B2DE-7CAB5F1F0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6FC1A37-0D4F-1E44-AB54-2A9C08D72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8838772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AD0CF2-4FE2-0C4E-AEC9-EB428EBA2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1089262-86FD-7942-AE17-870A15962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98D7CE8-E9C6-394E-9DAE-F509FDB9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AEAA6A5-D0FA-D541-A385-0FA4D8DE4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998446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475" y="1709739"/>
            <a:ext cx="81975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475" y="4589464"/>
            <a:ext cx="81975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43CC3-6E6E-6643-828B-49F62B8D27E7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6328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D0B41372-4AA9-3441-B767-BA0476770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EC336D2-6CA7-5E40-BEA6-53E1620E2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09F1234-6AFD-AA4B-B051-5E11EF962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8270627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33361E-BD52-844C-8A6A-E222CA600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74FF224-5B8F-DB4D-81C2-5F1D81FE3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592" y="987431"/>
            <a:ext cx="4811584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3F5B4C-BF1F-734B-BC03-36188B6CA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D1B5693-0A12-1148-B9BA-7B0E67A4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BA2E3EC-0501-DA47-9535-DE116BB81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50B25EA-A6C9-354B-8B1D-1EEAC246E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7842216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5C0641-E214-4E42-B539-42FF88BF0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0E43784-F0EF-6F42-B7A0-9379BC2273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40592" y="987431"/>
            <a:ext cx="4811584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01D639B-E1B6-AD43-9162-E3F1550460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C16F307-58F8-994F-98FB-536A4E056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7E646F2-FC06-4C49-B044-3A96AD885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3C1C94D-A47C-FE48-BD38-11973AF91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9045556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A67E0F-1F1B-A847-8BEA-0716D072C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4A535DE-2758-BE47-87AA-DA04AB40B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B130FD5-1ECF-064E-B6B3-F6EC46746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0E3543A-6C83-194B-8589-B5C624CEC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88BD9C0-70AE-A44A-8305-6C32BDB15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0152468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CDC077D-2EDB-BC42-B959-CEA813812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1561" y="365125"/>
            <a:ext cx="20493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40515B0-AD48-6E41-AC9E-DEC15DB568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8" y="365125"/>
            <a:ext cx="602933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26F8E1C-5EA0-3D4A-B64B-FD9A0F2E5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0AC8324-3C92-E941-B869-105EBE245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C4F6284-20B3-0840-8AEA-87581B17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56221021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xmlns="" id="{9AFA7B9B-BBAF-BA48-B440-86F05D61FE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xmlns="" id="{36E61CA8-E35C-2448-901A-D4F36D20125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  <p:sp>
        <p:nvSpPr>
          <p:cNvPr id="13" name="Text Placeholder 6">
            <a:extLst>
              <a:ext uri="{FF2B5EF4-FFF2-40B4-BE49-F238E27FC236}">
                <a16:creationId xmlns:a16="http://schemas.microsoft.com/office/drawing/2014/main" xmlns="" id="{2F6304E1-D957-4548-8D94-C8F685FDBE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03" y="2196789"/>
            <a:ext cx="5609032" cy="8153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2949BD21-1F58-F74D-9D98-21A3ADDDC7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4105" y="3217206"/>
            <a:ext cx="5609032" cy="19917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xmlns="" val="32757779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355DFE-D4AA-884A-B0AF-909119139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3A78A9-BE45-8147-A585-E8BF901F4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D0ED910-A7F2-3C4F-942D-96EC31BD6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E1B81F6-89F5-094B-B16A-B100DF46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107FA00-28C6-BA47-9BCA-7602B6A46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1539865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868632-3FF1-114F-89D8-26506CF7F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5" y="1709746"/>
            <a:ext cx="8197513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0DDBC5B-0688-4245-914D-57EEBBBCA1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475" y="4589471"/>
            <a:ext cx="8197513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C60DCD3-0138-984B-9BCF-6A74A20B5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E5E250C-F25C-8346-9557-E4D2F5B17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F5E146A-B9E0-2445-8288-0E18F947D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19554880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E12DBE-F99A-AC47-AC4D-FD4FF2853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F8C7D9-6025-3D48-B9EF-8468F88C9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47C8ECB-A5E1-6846-B4E5-6725A1E59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C7030B0-F053-F540-A7D4-08C5A3FF4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6C28EE3-05A7-C746-A06A-68E7C5993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E2372DA-7F41-3B43-AAD3-06278222C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75969078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5CCD59-2B2F-6342-84CC-CDBFBF009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606C3F1-A786-B74F-87EE-CCD26105F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8B797CC-B575-114C-AC86-C67B45A168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22AE595-D8FB-8848-A7E1-4324FAE228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11586" y="1681163"/>
            <a:ext cx="4040592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ED88016-0A86-5B47-B42F-A3FCBEAF99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1586" y="2505075"/>
            <a:ext cx="4040592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D4D908D-C1E4-7D48-ABB0-FD884D88B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51DCA8C-250C-4E4C-BB6E-24A1E1072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6A10730-617D-044F-9490-2AD97541D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253224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195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1384" y="1825625"/>
            <a:ext cx="40195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AE71E-C708-8048-B873-9764252AFD88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365596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6FC8B4-28B8-7041-BEB1-52BD3610C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BCB3380-E09E-3C43-9A92-E6EB0B3D3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794D097-9D59-9C4B-BD9A-0A0E9785B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39D3078-4BD3-854C-BA6D-351397A82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28495543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013292B-95FC-A54C-9E21-7CA64D61B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2F27E7C-3225-5F43-948B-76F37A8FA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76F8A8-3F94-954F-BD63-8F423C03E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86997326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531035-7105-3F46-B23E-61880CF3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F928537-2308-084C-85CA-D1F5990BF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592" y="987433"/>
            <a:ext cx="4811584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63C8F6B-0EB7-EF42-B6FC-DED9B2D7D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2235400-3E45-6E4C-ACDA-7B27CF3EA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3763210-D575-3D45-AF1D-8B81BF972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F8D18E9-72B9-5447-BBC9-A7B58B6B4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07260380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0AAE6D-A7C6-864C-A0E6-98D870462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23753E8-2A7F-BA43-B4B3-415AB2E9C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40592" y="987433"/>
            <a:ext cx="4811584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DEA259-B848-884C-9F89-9D13CB352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763B9E-0D38-434D-A026-41C9B601C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0D3B9E2-8D80-7742-9888-1EC7509D9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2FB6CA9-994F-1245-9771-E23FDCA94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2720019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959689-1C00-884F-82C8-067B59B4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9029053-FF3C-FF48-AEE9-7FA009A38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BA20541-2512-D84F-AD2C-DA512A9E7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D2571CD-CC46-FA4F-897E-4535749F7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1C40A0A-EA86-7442-BE2F-385D1E22D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47093966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655A014-6951-BE44-8A86-DAA0F07B74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1561" y="365125"/>
            <a:ext cx="20493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FEBB579-260D-AB49-9B80-1A21613D3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8" y="365125"/>
            <a:ext cx="602933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26DDAA9-5C47-284E-9934-5E8E122B0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C907007-A1FA-1D4F-8D2E-DC92C17B3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B864ABA-6D4C-764D-8FDA-62C57A76D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63731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E76C8C1-270B-A748-98AE-1C98109022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65CB79-EA71-E046-A8C2-077A48B2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DF0B3E-EC8D-864F-A89D-727497FA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BA8AAB-098A-8045-9925-321A8259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04" y="2196789"/>
            <a:ext cx="5609032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4106" y="3217206"/>
            <a:ext cx="5609032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xmlns="" val="388503521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89979B-0BAF-AB46-94AD-E6F5C808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9AC810-A7E2-EA41-BC0D-3FC6E54CF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656113C-8395-F14E-B542-3FB32CDE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7798CB-438C-8243-A5B5-FD1F4E4E1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0E24CE8-B8F0-9846-AD5D-49BA47EC3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13665363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8522A7-0856-FB43-8237-10FB07A52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5" y="1709748"/>
            <a:ext cx="81975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018DB67-83D2-2646-89C4-410A1D949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475" y="4589473"/>
            <a:ext cx="81975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C753A8F-5C90-A14A-9925-A8844DD6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34E5144-47E4-B54C-BC27-7AAB7F037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03EADB-C00D-C246-A67C-8165FB24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81567573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E3CC9C-08DA-8142-B41F-466315672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919907E-5ECD-124F-822B-1D15F49A86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BD1CBFD-56CE-6643-B75E-E0B618855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2E4D93A-5871-C34D-88BE-1A8133B35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FFD3AF2-98AB-1242-BDB5-D6A06F2D8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E5CFDE1-8A78-3946-B26B-4B973AD0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551553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76" y="365126"/>
            <a:ext cx="819751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76" y="1681163"/>
            <a:ext cx="402120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076" y="2505075"/>
            <a:ext cx="4021203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11584" y="1681163"/>
            <a:ext cx="404100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11584" y="2505075"/>
            <a:ext cx="4041005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2E0B2-8F0E-E541-A881-26952164E626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256497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CFBE95-6BB2-6142-B0D7-4ECD3887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365129"/>
            <a:ext cx="819751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E5D65BB-8526-2C46-A96A-E79B014EB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70B99A0-79B6-EB4A-A54A-7FD274B5C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139F45C-1A1A-1944-8FE0-5130139F3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11586" y="1681163"/>
            <a:ext cx="404059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7F05642-A409-2249-AF62-F3D31C4E2D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1586" y="2505075"/>
            <a:ext cx="404059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54088F7-8F93-8946-8162-D3B42696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5193B76-0689-814A-8BD1-5B0E6DB3E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EE55A3F-8C99-C045-918C-3141D0AE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48735008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A4A83E-CACE-044F-B8A8-E13933BC1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BDA5042-2F3B-2F42-B21A-06959B1AF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BC711F3-0293-3A48-80AA-5B7E35B16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7180B9-0101-A14A-A11B-A61D9ECC3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79816349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E42325B-7285-0049-99AF-45A0C6D26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BFE3218-895C-C54B-BFE0-84F7857AB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E2F1F08-0E10-0945-9D98-BBCC5CEE4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92870359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C23D47-CCB8-F14B-A2F3-F94544BC0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6BD0695-5A66-B040-A250-088810369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592" y="987435"/>
            <a:ext cx="48115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9703ADE-7B61-8D4A-8D28-37252645C1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381DAD0-00E9-DB46-B956-AD0BD015E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AB3C57D-4471-374B-B4E2-4D88D9942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3A04CF8-6703-8E46-A37A-3564DE50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25410584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6D773C-0ED5-1A43-969A-E93D14D5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1564854-5D1D-7F42-A16C-27DEE865F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40592" y="987435"/>
            <a:ext cx="481158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9E69A04-8D17-AD42-A6BD-2449FAD06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4D2CFA0-DEAF-D74F-B82F-5EF0F4442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00CB1E4-86B9-784D-BAD2-A3DF8AD07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C7D1D80-55AA-A649-9B4A-99237B5FB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49972774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71A31A-DEB2-0D46-AE19-91E17A4B7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4725FA8-B382-2A4B-9529-F374D8FB3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FE88550-BB55-DA4D-8716-A1CBCCDE4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1F765CB-C5CF-F740-8645-AC0EB9A0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CB71AE8-8106-4C4E-B07B-2EED54C3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0734894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FEBC244-A4A9-594D-9889-4D2CE342C6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1561" y="365125"/>
            <a:ext cx="204937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6F10152-1178-6949-A185-846E221FD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8" y="365125"/>
            <a:ext cx="602933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707529E-66EA-7242-A0E4-AA46A2D5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8494185-7615-E942-8FBB-C1924A8EE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9788EFF-242D-8640-A7F1-59E7621A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69800696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xmlns="" id="{D62B34F4-DE73-C843-A804-F39E8268CF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AF2137A8-B7A9-2A46-AC45-4250534E91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AC908751-67EF-B24F-9891-A9E6E40477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05" y="2196789"/>
            <a:ext cx="5609032" cy="8153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B8097590-88B5-144D-AFF3-0A7EEBB7318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4107" y="3217206"/>
            <a:ext cx="5609032" cy="19917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xmlns="" val="345668251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8D2487-9088-DE47-98DB-6EAF68301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D174E3A-DC25-E64A-888C-94941F13A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A14187-3913-374E-AEAF-80AA66EC0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A24E1D9-21DE-9141-9208-3C74FF808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F7364CB-CA1E-5244-A1D2-083E4C3E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74488153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58F076-D2AB-2943-AF9A-72D3F8071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5" y="1709750"/>
            <a:ext cx="8197513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53F7BF9-0A61-FF4F-8395-027DE0E18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475" y="4589475"/>
            <a:ext cx="8197513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6C7C4D-D285-9A4B-8BB5-37386095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8D86127-0EA6-214A-B083-D35F0E932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0EE0EDF-60E5-5D4D-9636-817717902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777095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28D78-157E-6441-A2E9-690CAD17061D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560250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7F3584-DBD9-744B-8E72-102A4829C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902AA3D-4A15-E34C-8AF7-1009883AB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D136B84-F8B1-F84F-BF1F-6272CA329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DC513C1-A08B-2F44-8DA7-121F90D4F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144FEE-4967-624A-9F10-4D7B7D28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5C9A911-0630-4544-BC4F-184673FFF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0122152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76A0E63-D2DB-5D47-878D-DDAFFC9B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3CFEB6B-B92B-CC49-8718-2EE2EEC1F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675D6C4-21DD-DD4F-B969-021619D97D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CC4CCE0-F6C0-C14E-942C-C53C6113FB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11586" y="1681163"/>
            <a:ext cx="4040592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7CEE15A-649F-F841-861A-E96BFED1A2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1586" y="2505075"/>
            <a:ext cx="4040592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0E5F3CB-0847-A149-B2D3-F83591B34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48C7ECC-B6CB-2E4D-A93D-44C1F6F4D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25921A9-D953-1441-89E0-852D67E23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71782280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B55A48-96BB-C249-92DA-6D671E6A1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8E95BC2-7F4F-A74F-8B65-D090BFF71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0B41E8C-783A-3842-BA95-91CFE50A5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0657E49-737A-774F-BEED-4D74F3507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14500992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E1E19AB-93A9-CB4F-A97D-C6D0E4C5B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9093FA0-71C8-3749-A2F2-ECC7B4B2C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AFEE156-6187-6141-BD3E-DA6E1C3A1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401695457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281BC4-F8C9-5947-940B-1390E37FB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A9B7F54-094F-B143-83C5-95C52D9AC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592" y="987437"/>
            <a:ext cx="4811584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A1066C6-C25C-984E-A0DD-D5415E514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760D5CD-069C-1948-8349-806190536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E5A0036-3325-A94F-85AA-183519D77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32C2FD6-A57A-A249-8976-340497AEC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7990430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6E09B5-A5B5-A14A-9542-024E78DDA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7006178-F035-6845-97F1-5BE5570EB9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40592" y="987437"/>
            <a:ext cx="4811584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249A715-7EC3-FB42-9E17-B990CE9D9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8479DB0-B002-9645-AC57-C3D147390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6D3AAF8-51B9-5C45-B2CD-732A4D781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7662CF3-0416-BF4C-AA63-4B8A7263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52932427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2CADB3-2C61-564D-997C-1DA70B29E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6FF8161-6881-D741-89D9-C165F33EE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DAD1751-1B65-1F49-A8C2-325477A84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4DFCD24-4D35-674F-8BF1-400416E76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827FF32-CD5B-FF41-9C75-89644CC92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01623423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CE3B775-5606-8445-B5C6-D71237AC3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1561" y="365125"/>
            <a:ext cx="20493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E9F18FC-BDED-8C40-9D95-42AC248059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8" y="365125"/>
            <a:ext cx="602933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58FA7EB-3179-0548-99F6-45FFD523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881DB21-8761-1A49-86D0-64300BFB6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A24DBE-D2F1-5E4D-A1D3-D403F04B2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28358956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xmlns="" id="{DD1B0B36-4D64-634D-8343-531C4EC795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06" y="2196789"/>
            <a:ext cx="5609032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4108" y="3217206"/>
            <a:ext cx="5609032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xmlns="" val="44058140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5B3FF4-10A4-A14E-AC65-A67E81533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BC5B1F-111D-7648-9055-5FFF83ECE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8C11A1-BFE2-E14D-91A4-6C012683F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D7ADBFE-49FD-3F4F-9836-5881DFC5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D0A44B2-2703-F243-A4CA-F0408ECE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000837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DEEC-6BE6-484F-BFF5-6191A744CE89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161937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997A69-09F6-3941-8D46-6DAC4D5C7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5" y="1709752"/>
            <a:ext cx="81975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00A86CB-E5A9-634D-AD4E-B4161BBDA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475" y="4589477"/>
            <a:ext cx="81975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C4E5F30-A7B8-9243-937D-2C56CCA57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B4C566F-F3B4-3944-9C76-B98EB37F4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2EC3DD-4C0E-2241-B05F-538CE8C93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03218293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9689A8-F1B3-D74E-8A2F-B5AF004B2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730054-64F5-C64B-8867-146E9279C3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3B191BF-DA17-FD4F-B6DC-5B95693FD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F9D77C8-0CD7-BF44-9CD1-18CD00D22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560D433-C1D4-2046-8B6D-5A79899A1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E7B9407-F744-6C40-B8A7-3F2ED043B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80018085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5A5BEC-E5B4-FF43-A6E4-0F650CE36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365129"/>
            <a:ext cx="819751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2D5D314-7834-B745-949C-302EB0374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8011CBF-E25F-5C4F-9787-FD7F68B749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304EB1E-7050-B847-9EAD-EE4B57278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11586" y="1681163"/>
            <a:ext cx="404059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C14879EC-0061-D244-A085-BDB30096ED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1586" y="2505075"/>
            <a:ext cx="404059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BA1AB4E-89F6-3749-B3DF-B78544D15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F190BCB-E8D3-CB4F-98BD-4D7B3131F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483F4E4-93E9-DE4B-8E8D-3C6F72F2F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86054134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AA2622-5520-3243-A064-65E0B770F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3F29E7B-FEEB-CD4A-BF2B-F2F69CA32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890500C-7A21-8B44-8A35-9B4640FCD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813E2E9-AFE4-A84B-A4E0-8541ED6A7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94443790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9D6D7C3-8452-8048-BD83-3A09645BA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8A20F0B7-AF6C-5548-B096-26E77511B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EE9A0B9-3B9E-4E41-989B-4F02FC138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57414714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49B277-02CD-E040-A002-03D51CCCE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08FD6F-0F91-6A41-983A-D35C5FA7A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592" y="987439"/>
            <a:ext cx="48115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02745C-C798-9842-B47E-611A28AC88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19770CB-D2C5-D04D-9B3E-2C5408E9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103D0DD-116E-D647-BE52-647B1CD6F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F47A173-16C1-D049-8281-7D29D8F48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92429278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C802CD-8BF6-8D43-A509-0CED5A51B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41C5C5E-6C16-5745-B658-567D221E8E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40592" y="987439"/>
            <a:ext cx="481158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FD84E5-F964-9040-A8FB-C78E0DBF3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38A64ED-2718-9D4D-98B3-20F099DD2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041F849-7498-374D-B37A-F6B1A0F1B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0E81B93-60EA-3D4E-8892-78932CE7B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6815468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039F4-021A-B446-B1F5-16EFD294A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7D4AD31-0FE0-5147-A788-17AC03E39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E4CC03-5F80-FD45-AF7E-6D237EC9B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3DA7AE0-7AAF-1D48-AD52-0E79162A1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47B2B35-5468-5348-8896-FC6503D11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51817476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008AB68-DCD9-4741-BB9B-7A74DC8033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1561" y="365125"/>
            <a:ext cx="204937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05D882A-2F9F-7F49-B497-05197FD3B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8" y="365125"/>
            <a:ext cx="602933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2E7FE24-B11A-264C-B6FB-683B08587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97AFA66-F2B5-0A48-934F-FA7CFD886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ACAC5A-DB0D-1A4C-93F4-FC1483FB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57134234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xmlns="" id="{77734D57-9796-7B47-82C7-E550420B82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07" y="2196789"/>
            <a:ext cx="5609032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4109" y="3217206"/>
            <a:ext cx="5609032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xmlns="" val="68316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76" y="457200"/>
            <a:ext cx="306581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1005" y="987426"/>
            <a:ext cx="48115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076" y="2057400"/>
            <a:ext cx="306581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479F4-DB7F-AD41-A0BB-29D2BAB33E6B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109671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246ED3-14FD-1F4C-9E91-DDBE5EEFA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9D76BB-6B33-7346-8AF1-0DD33BD19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93B2FF3-3F7E-A344-9A5B-4C58ED9BE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33EF9B6-BDF8-C34C-B1C7-B6E583391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AB66599-F025-3644-BDC8-813CD2145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88142944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191DBC-C2A1-6A4C-8879-9D8855C9D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5" y="1709754"/>
            <a:ext cx="81975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E95B704-3B11-024F-86A3-A779EABCA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475" y="4589479"/>
            <a:ext cx="81975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00011-8C42-8341-A598-75339E47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05A61B7-D4B9-664B-A93D-304DDF543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A01B48-845C-1E41-9C67-3DFB954AE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40138094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9B828D-DDB1-AC46-844C-F7B5A02F0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930AF95-56DC-2046-9A38-2D0F22F988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FD79F14-A2F3-2745-8131-7889B9E936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4662113-DC98-8647-B3D3-2956F87F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4B3C6B1-164C-954D-9433-9CF9773D3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4A2AC6F-7B62-8448-A3E5-6C3E66CCC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00569047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7AB5A0-34CD-304E-8178-590684437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365129"/>
            <a:ext cx="819751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F84327C-3FC5-434D-9186-BD5EAA65C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00E2D8E-5FFC-E540-9149-7292FA4C5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3C1035A-3791-9B43-A238-CEF3CB8EDA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11586" y="1681163"/>
            <a:ext cx="404059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BB4280C-D609-424A-B4B0-F4B1904921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1586" y="2505075"/>
            <a:ext cx="404059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229E16C-3768-6045-93D8-9EBBD8028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17C572C-72D9-EC44-9FF9-2FA6DFE9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F15492A-7E9C-F341-BE4B-66710CD27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85539459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B19268-A98D-E14B-808D-E63BC9592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73AD387-8838-FF40-B0AD-103DEA589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C73DC05-7571-3243-83E7-C578456CB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75EEA09-BD41-7F43-8B16-925B87CAD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92249575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7CFE5AF-67EC-F743-8157-A8082AEC0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FF6B829-04EE-8E4A-AEF7-CA2412BC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06C9780-995A-2C40-92CD-F82BB06DC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4283367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EF6031-C4BD-434C-82A9-ACBF152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4822D36-3EFF-B241-8107-30B0DFDB1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592" y="987441"/>
            <a:ext cx="48115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7FD616B-EAD1-CE46-95AA-3FB1585CA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CB99016-B281-C045-AF05-B3D02C6CD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520B89B-EEDB-A440-879E-1C2C9457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893A5AA-D519-6A45-B45F-EBD827DE4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4268721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DA46A6-615F-2840-BA1D-A761DC3DC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657AA62-E391-DC4E-9BAB-21F0F5BC34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40592" y="987441"/>
            <a:ext cx="481158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BA8F795-9F84-7742-8847-A1494345B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F22EA1D-A433-BE49-B4D9-5D959456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3AB918F-D3FB-9E46-B349-D87CF37A1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0D2F5C0-DF54-9648-A54D-6F21075D8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40378259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DB9556-F18E-ED4E-9874-48854CB1C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4F303F2-FE8F-4144-87D8-314C44EBC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775E277-0C85-364A-959E-28A12BC39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D7CB003-B35F-3B41-9159-BE070D89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137BC7B-7C4A-2749-82E1-56C5DFD43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7424665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78B9A71-19E3-A94F-85F9-2CCF802787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1561" y="365125"/>
            <a:ext cx="204937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FA9D9B7-2996-3B42-984D-A47ECF7E5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3428" y="365125"/>
            <a:ext cx="602933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248BC88-209B-0245-B268-EEE46471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657FA11-5B85-B84E-8FE2-C31FBC4BF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147D946-125B-EA4D-B5F0-C76D366BD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499020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76" y="457200"/>
            <a:ext cx="306581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41005" y="987426"/>
            <a:ext cx="481158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076" y="2057400"/>
            <a:ext cx="306581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6C5C7-3D40-D147-8474-4CAF78E28128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32266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2827" y="2130426"/>
            <a:ext cx="8078709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5655" y="3886200"/>
            <a:ext cx="6653054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DE25-0E3B-014D-AB08-0AD4741190BF}" type="datetime1">
              <a:rPr lang="en-US" smtClean="0"/>
              <a:pPr/>
              <a:t>7/23/2020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11DF7-A42A-4107-A9E6-6C3947535C5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xmlns="" id="{CC8FA893-D1B5-7F45-9F0B-30B5D313B9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F00D300-9A28-4347-9577-18CDE979C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8046" y="3602038"/>
            <a:ext cx="712827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x-none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37408" y="2196789"/>
            <a:ext cx="5609032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2374" y="303388"/>
            <a:ext cx="2655440" cy="113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5451569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E24907-FE4C-4A49-B5D5-FD355F35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0256B6-55A4-414C-980A-FECF08750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4516114-0351-5E4B-B758-5719BCA1A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1F88451-6A64-594B-B7C6-C5FE2209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553AD37-C1B8-F946-926E-B98A68768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31454379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E93AEC-63F4-7247-B5DB-483AB957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5" y="1709756"/>
            <a:ext cx="81975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B899652-5302-8F44-A174-78CAFB844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475" y="4589481"/>
            <a:ext cx="81975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96B0C1-4806-6F4E-9D50-A929D3426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4E24C7F-1F4B-704D-9CE9-D6C40810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AF65E62-C0D8-9F49-A01B-8C17720BF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3348975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028E50-7BB7-BA42-8C3A-183F4490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0948666-E0F8-984E-8A05-26720F9B1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425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218EB34-9121-7246-8A56-946EF86A6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1584" y="1825625"/>
            <a:ext cx="4039354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3CAEA95-FEB2-374A-B03F-818A5F9D8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F52575B-7CB3-E64D-BB53-8AA9256F8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5E4C0B1-E3BD-6848-8A6A-71C4D700C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55693250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15565C-0E58-5E41-B6AE-13C2F7E56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365129"/>
            <a:ext cx="819751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D5CE092-8614-BF40-8076-A7A065C58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664" y="1681163"/>
            <a:ext cx="402079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003F5D5-6AB7-0646-A2B3-24DBA8E0AD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64" y="2505075"/>
            <a:ext cx="402079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4A17D97-D342-C74E-8835-E59B8BB2FA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11586" y="1681163"/>
            <a:ext cx="404059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1AC483AF-DFDA-1243-8D62-39C8EAA456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1586" y="2505075"/>
            <a:ext cx="404059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F87E83B-0AF9-FE44-8D87-647805B9F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66CAA1B-CDF6-5D42-A0B6-0C6CD26B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9CEC3F2-C46F-CD47-84EA-1F78515FD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52278183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B8F2F8-17B6-FF4C-8D55-654F53395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3A2AA62E-EA4D-3347-8ACF-B5E5D6156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D8C9A73-6A90-1F4A-8C52-A596DF3FF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BE1D941-66A8-7E4B-837C-60F04BF95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52982961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6F35A19-36EB-9A46-92F8-6BB48A82B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4F394B1-748E-744A-811B-26359EB76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F9A8904-58B1-9A47-8C10-C58A98D14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10530526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F741B0-D04C-C34D-BCB3-7B7F577DC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5A0AC60-9BAF-1B46-981B-3F9887512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592" y="987443"/>
            <a:ext cx="48115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EDB1A46-E1BB-A343-B8BF-E93518B4E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D69F15A-8E22-9A49-9766-32F600E2B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DD36D3F-DFC8-0C47-81F9-3E61CAEB2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8331F5B-56E2-E943-AECC-8D8679718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28521611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9F1EA6-AF3E-024E-A3F9-54D3A793C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63" y="457200"/>
            <a:ext cx="306540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BC675F17-6D87-5940-9816-DE679D9E57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40592" y="987443"/>
            <a:ext cx="481158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DCC87B0-927D-5B45-B1EC-0C8885F57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663" y="2057400"/>
            <a:ext cx="306540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840B37-F93A-E44F-8F3D-DF1CDC68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0976796-0F02-9D4E-8CD0-FB85B3A14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F39A515-6961-2349-BCE1-8AA537A10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392775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12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Relationship Id="rId14" Type="http://schemas.openxmlformats.org/officeDocument/2006/relationships/image" Target="../media/image14.pn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13" Type="http://schemas.openxmlformats.org/officeDocument/2006/relationships/image" Target="../media/image15.png"/><Relationship Id="rId3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20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18.xml"/><Relationship Id="rId10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13" Type="http://schemas.openxmlformats.org/officeDocument/2006/relationships/image" Target="../media/image10.png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9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0.xml"/><Relationship Id="rId2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8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Relationship Id="rId14" Type="http://schemas.openxmlformats.org/officeDocument/2006/relationships/image" Target="../media/image12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13" Type="http://schemas.openxmlformats.org/officeDocument/2006/relationships/image" Target="../media/image13.png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93000"/>
          <a:stretch/>
        </p:blipFill>
        <p:spPr>
          <a:xfrm>
            <a:off x="0" y="6400801"/>
            <a:ext cx="9504363" cy="45720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3425" y="365125"/>
            <a:ext cx="8197513" cy="1082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3425" y="6356351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C29E6-4FCB-2845-BF22-D83D87980FEA}" type="datetime1">
              <a:rPr lang="en-US" smtClean="0"/>
              <a:pPr/>
              <a:t>7/23/2020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48320" y="6356351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AFE79-0F59-BC47-A038-EDA78F95D43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12456" y="6356351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71D3D-F011-47C0-9290-685F7D9F641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9997" b="23330"/>
          <a:stretch/>
        </p:blipFill>
        <p:spPr>
          <a:xfrm>
            <a:off x="7920302" y="0"/>
            <a:ext cx="1584061" cy="508064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6553200"/>
            <a:ext cx="9504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>
                <a:solidFill>
                  <a:srgbClr val="E87A23"/>
                </a:solidFill>
              </a:rPr>
              <a:t>SLIIT </a:t>
            </a:r>
            <a:r>
              <a:rPr lang="en-US" sz="1600" b="1" baseline="0" dirty="0" smtClean="0">
                <a:solidFill>
                  <a:srgbClr val="E87A23"/>
                </a:solidFill>
              </a:rPr>
              <a:t> - Faculty of Computing</a:t>
            </a:r>
            <a:endParaRPr lang="en-US" sz="1600" b="1" dirty="0">
              <a:solidFill>
                <a:srgbClr val="E87A23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93000"/>
          <a:stretch/>
        </p:blipFill>
        <p:spPr>
          <a:xfrm rot="10800000">
            <a:off x="0" y="-2"/>
            <a:ext cx="7920303" cy="457201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0" y="-76200"/>
            <a:ext cx="4593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</a:rPr>
              <a:t>Object Oriented Concepts </a:t>
            </a:r>
            <a:endParaRPr lang="en-US" sz="1600" b="1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653425" y="1447800"/>
            <a:ext cx="8197513" cy="0"/>
          </a:xfrm>
          <a:prstGeom prst="line">
            <a:avLst/>
          </a:prstGeom>
          <a:ln w="19050">
            <a:solidFill>
              <a:srgbClr val="242D66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962377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6913F90A-6247-0D43-B174-8DB39FF9571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178F007-7DE3-274D-A759-C85F4A3D7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58BE09-632D-9449-A1BC-9BBF5B79E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B0036BD-8DAB-C741-AFAB-244B0E3FE3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3425" y="6356368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6F951D-0855-E84D-B3BF-384FC776C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8320" y="6356368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E69BDA5-4D6A-6540-A2F0-AA9E8471AD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2456" y="6356368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164BB0F-19A6-0E44-9512-C595F2E089E3}"/>
              </a:ext>
            </a:extLst>
          </p:cNvPr>
          <p:cNvSpPr/>
          <p:nvPr/>
        </p:nvSpPr>
        <p:spPr>
          <a:xfrm>
            <a:off x="2680340" y="6489718"/>
            <a:ext cx="6768582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 smtClean="0"/>
              <a:t>IT1050| Object Oriented Concepts| Lecture-04| </a:t>
            </a:r>
            <a:r>
              <a:rPr lang="en-US" sz="1800" dirty="0" err="1" smtClean="0"/>
              <a:t>Anjalie</a:t>
            </a:r>
            <a:r>
              <a:rPr lang="en-US" sz="1800" dirty="0" smtClean="0"/>
              <a:t> </a:t>
            </a:r>
            <a:r>
              <a:rPr lang="en-US" sz="1800" dirty="0" err="1" smtClean="0"/>
              <a:t>Gamage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xmlns="" val="617203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3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1018EF6-723B-A443-947B-C20D66CA1ED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44CD1E6-BE57-E24E-B44A-8D48A4037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29651E4-8A28-4A41-AC37-03525F2BA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ACFBD62-0959-BA4A-B6D1-154E08C685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3425" y="6356370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08EE7-A0E7-D74B-A558-B271DF2C4C4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D774806-5F3E-BE4C-BB3E-D51A3A9B61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8320" y="6356370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02AA275-1439-B641-B0E2-3E51B1E31C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2456" y="6356370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283FB-6DC2-0249-962E-FFF51512E5D2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22212D0-F265-0E41-B990-82CE40B33E33}"/>
              </a:ext>
            </a:extLst>
          </p:cNvPr>
          <p:cNvSpPr/>
          <p:nvPr/>
        </p:nvSpPr>
        <p:spPr>
          <a:xfrm>
            <a:off x="2680340" y="6489720"/>
            <a:ext cx="6768582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xmlns="" val="177915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A2B34A1E-A4A2-2D4A-9D85-1E3E557818D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3425" y="365127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3425" y="6356352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C29E6-4FCB-2845-BF22-D83D87980FEA}" type="datetime1">
              <a:rPr lang="en-US" smtClean="0"/>
              <a:pPr/>
              <a:t>7/23/2020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48320" y="6356352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AFE79-0F59-BC47-A038-EDA78F95D43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12456" y="6356352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71D3D-F011-47C0-9290-685F7D9F64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19207C1-EF3A-474B-9260-57BDCDAABA5F}"/>
              </a:ext>
            </a:extLst>
          </p:cNvPr>
          <p:cNvSpPr/>
          <p:nvPr/>
        </p:nvSpPr>
        <p:spPr>
          <a:xfrm>
            <a:off x="2680340" y="6489702"/>
            <a:ext cx="6768582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93000"/>
          <a:stretch/>
        </p:blipFill>
        <p:spPr>
          <a:xfrm>
            <a:off x="0" y="6400801"/>
            <a:ext cx="9504363" cy="4572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9997" b="23330"/>
          <a:stretch/>
        </p:blipFill>
        <p:spPr>
          <a:xfrm>
            <a:off x="7920302" y="0"/>
            <a:ext cx="1584061" cy="508064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0" y="6553200"/>
            <a:ext cx="9504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>
                <a:solidFill>
                  <a:srgbClr val="E87A23"/>
                </a:solidFill>
              </a:rPr>
              <a:t>SLIIT </a:t>
            </a:r>
            <a:r>
              <a:rPr lang="en-US" sz="1600" b="1" baseline="0" dirty="0" smtClean="0">
                <a:solidFill>
                  <a:srgbClr val="E87A23"/>
                </a:solidFill>
              </a:rPr>
              <a:t> - Faculty of Computing</a:t>
            </a:r>
            <a:endParaRPr lang="en-US" sz="1600" b="1" dirty="0">
              <a:solidFill>
                <a:srgbClr val="E87A23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93000"/>
          <a:stretch/>
        </p:blipFill>
        <p:spPr>
          <a:xfrm rot="10800000">
            <a:off x="0" y="-2"/>
            <a:ext cx="7920303" cy="457201"/>
          </a:xfrm>
          <a:prstGeom prst="rect">
            <a:avLst/>
          </a:prstGeom>
        </p:spPr>
      </p:pic>
      <p:sp>
        <p:nvSpPr>
          <p:cNvPr id="15" name="TextBox 14"/>
          <p:cNvSpPr txBox="1"/>
          <p:nvPr userDrawn="1"/>
        </p:nvSpPr>
        <p:spPr>
          <a:xfrm>
            <a:off x="0" y="-76200"/>
            <a:ext cx="4593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</a:rPr>
              <a:t>Object Oriented Concepts </a:t>
            </a:r>
            <a:endParaRPr lang="en-US" sz="1600" b="1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53425" y="1447800"/>
            <a:ext cx="8197513" cy="0"/>
          </a:xfrm>
          <a:prstGeom prst="line">
            <a:avLst/>
          </a:prstGeom>
          <a:ln w="19050">
            <a:solidFill>
              <a:srgbClr val="242D66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227097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828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DBA94FB-7FC2-9040-BFDD-F92060F7424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6595381-8FBB-074E-85C0-EC0EE065C9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3425" y="6356354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D59B-C6C2-C84A-A9B5-AB286FEC8F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D468D55-7135-BC4F-B4E1-521E101CC930}"/>
              </a:ext>
            </a:extLst>
          </p:cNvPr>
          <p:cNvSpPr/>
          <p:nvPr/>
        </p:nvSpPr>
        <p:spPr>
          <a:xfrm>
            <a:off x="2680340" y="6489704"/>
            <a:ext cx="6768582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xmlns="" id="{EEDC7D24-32C7-4B48-9F10-434887CD4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A26083DB-7BD6-3E47-B765-25CEE4F6A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34412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xmlns="" id="{3C112A89-9EC2-174D-A580-055329B18A8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E6AAD40-79E3-9A4C-A0B7-F3988464DA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3425" y="6356356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5BACE-BCC1-184F-A700-DFA15150D1CF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2E49F6B-E24B-774B-9985-5552F8469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8320" y="6356356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D308542-B565-C84C-A36F-281CEF297D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2456" y="6356356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37ECD-691F-C34D-A1DE-BB16D10A8AA5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286BD2B-3DFA-E24B-97EC-B151268D4BE7}"/>
              </a:ext>
            </a:extLst>
          </p:cNvPr>
          <p:cNvSpPr/>
          <p:nvPr/>
        </p:nvSpPr>
        <p:spPr>
          <a:xfrm>
            <a:off x="2680340" y="6489706"/>
            <a:ext cx="6768582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xmlns="" id="{1AFE1AAF-B956-2C44-8FEC-72B4E552A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xmlns="" id="{2253E3D6-10BE-B648-833C-3BF1365C4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47217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178F007-7DE3-274D-A759-C85F4A3D7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58BE09-632D-9449-A1BC-9BBF5B79E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B0036BD-8DAB-C741-AFAB-244B0E3FE3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3425" y="6356358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3857D-35DE-2841-B0CC-CEA21A2C42E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6F951D-0855-E84D-B3BF-384FC776C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8320" y="6356358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E69BDA5-4D6A-6540-A2F0-AA9E8471AD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2456" y="6356358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FFDDF-8D4E-5B40-B928-64006565797F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xmlns="" id="{461CC28C-7FEA-9C48-8321-A2967CF0E1A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356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xmlns="" id="{E1D8C171-AFBF-974D-AEA8-02ADF2B9912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422662D-6CBD-3E40-8908-73A2E1800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3425" y="6356360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F6062-965F-0D4F-9928-5BD13379ABC1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9A0E31-479D-AC42-8143-0F5CF079B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8320" y="6356360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00B0FD9-7401-9440-955C-2CC29D60A1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2456" y="6356360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662C7-B6AF-AC44-9DED-1AD9FB7CAF7F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3CBA682-B826-3E41-9370-D9CBAB4FDEDF}"/>
              </a:ext>
            </a:extLst>
          </p:cNvPr>
          <p:cNvSpPr/>
          <p:nvPr/>
        </p:nvSpPr>
        <p:spPr>
          <a:xfrm>
            <a:off x="2680340" y="6489710"/>
            <a:ext cx="6768582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xmlns="" id="{32C0FA02-C8CF-7F45-AE8B-B2EE204AA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xmlns="" id="{D46E731A-CE3E-B047-95B9-5CD6C76C5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7584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xmlns="" id="{05B99923-15BA-134C-A26E-798F1F214A1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65B91AB-3B31-9743-8C35-730D67889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B06FF73-2D81-0B42-9348-3A8E1D32B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161256E-C902-AD42-BDEB-13343E4BCE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3425" y="6356362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F5DC97-A767-544C-9764-3EEE73DE9AFA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5DC7C78-7AD8-E04D-A513-C62A6B248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8320" y="6356362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041801-4721-A24F-ABFD-D1005DADBE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2456" y="6356362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B4329-AB88-B742-96E2-B0214C0955D2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1EF6DBD-0254-ED49-B186-A6DECAB5ADDC}"/>
              </a:ext>
            </a:extLst>
          </p:cNvPr>
          <p:cNvSpPr/>
          <p:nvPr/>
        </p:nvSpPr>
        <p:spPr>
          <a:xfrm>
            <a:off x="2680340" y="6489712"/>
            <a:ext cx="6768582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xmlns="" val="2579623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BD0F4BD3-920E-0542-8516-D45039C980C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A188137-1C3E-6C4E-A04A-7400E7F88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19EAE51-0A78-0B45-A030-324B38E53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7DA4163-FB4A-6540-BB18-76D2EFD268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3425" y="6356364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280A6-3853-5343-8D67-C8AFB0C8556E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B10C28-5FBE-8345-BA1C-0673E4178B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8320" y="6356364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9D26D45-B969-A440-A353-F9022F0F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2456" y="6356364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8D4F-995A-464A-827A-57F33593DA00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53C7CFF-11FB-E145-B334-A6B28F4AE0AC}"/>
              </a:ext>
            </a:extLst>
          </p:cNvPr>
          <p:cNvSpPr/>
          <p:nvPr/>
        </p:nvSpPr>
        <p:spPr>
          <a:xfrm>
            <a:off x="2680340" y="6489714"/>
            <a:ext cx="6768582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xmlns="" val="4036562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82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518B66D1-072A-4543-B5A4-ACC6EAE8A59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504363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21CF6AF-FDD2-E945-80BF-969BBF71A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25" y="365129"/>
            <a:ext cx="81975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0475B86-D3C8-BB4D-BDA1-6006F19AD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425" y="1825625"/>
            <a:ext cx="81975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410C5F8-E1C1-0E48-B4C1-39AEAD78A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3425" y="6356366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51133-B4A4-0A49-91F6-32CF9B8B7BE0}" type="datetimeFigureOut">
              <a:rPr lang="x-none" smtClean="0"/>
              <a:pPr/>
              <a:t>23/07/2020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0BBB795-9C54-594B-A640-E6EB76752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8320" y="6356366"/>
            <a:ext cx="3207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2A4010-E212-724B-BEAC-8857496A8E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2456" y="6356366"/>
            <a:ext cx="2138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1D0EE-DB4F-AE41-8498-EF4CA0E6397C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F9FCD7E-EFFB-4848-AC9B-DB878CC7D874}"/>
              </a:ext>
            </a:extLst>
          </p:cNvPr>
          <p:cNvSpPr/>
          <p:nvPr/>
        </p:nvSpPr>
        <p:spPr>
          <a:xfrm>
            <a:off x="2680340" y="6489716"/>
            <a:ext cx="6768582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xmlns="" val="573419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3.xml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3.xml"/><Relationship Id="rId6" Type="http://schemas.openxmlformats.org/officeDocument/2006/relationships/image" Target="../media/image26.png"/><Relationship Id="rId5" Type="http://schemas.openxmlformats.org/officeDocument/2006/relationships/image" Target="../media/image21.png"/><Relationship Id="rId4" Type="http://schemas.openxmlformats.org/officeDocument/2006/relationships/image" Target="../media/image25.png"/><Relationship Id="rId9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0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0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0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3.xml"/><Relationship Id="rId5" Type="http://schemas.openxmlformats.org/officeDocument/2006/relationships/image" Target="../media/image32.emf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3.xml"/><Relationship Id="rId5" Type="http://schemas.openxmlformats.org/officeDocument/2006/relationships/image" Target="../media/image32.emf"/><Relationship Id="rId4" Type="http://schemas.microsoft.com/office/2007/relationships/hdphoto" Target="../media/hdphoto5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3.xml"/><Relationship Id="rId4" Type="http://schemas.openxmlformats.org/officeDocument/2006/relationships/image" Target="../media/image3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3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0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3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3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3.xml"/><Relationship Id="rId4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0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0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11DF7-A42A-4107-A9E6-6C3947535C56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3"/>
          </p:nvPr>
        </p:nvSpPr>
        <p:spPr>
          <a:xfrm>
            <a:off x="2895847" y="3000372"/>
            <a:ext cx="6163029" cy="1785950"/>
          </a:xfrm>
        </p:spPr>
        <p:txBody>
          <a:bodyPr/>
          <a:lstStyle/>
          <a:p>
            <a:r>
              <a:rPr lang="en-US" sz="3600" dirty="0" smtClean="0"/>
              <a:t>Lecture-04</a:t>
            </a:r>
          </a:p>
          <a:p>
            <a:r>
              <a:rPr lang="en-US" sz="3600" dirty="0" smtClean="0"/>
              <a:t>Classes &amp; Objects – Part 2</a:t>
            </a: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742500" y="1714489"/>
            <a:ext cx="8078709" cy="1470025"/>
          </a:xfrm>
        </p:spPr>
        <p:txBody>
          <a:bodyPr/>
          <a:lstStyle/>
          <a:p>
            <a:r>
              <a:rPr lang="en-US" dirty="0" smtClean="0"/>
              <a:t>Object Oriented Concepts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448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Creating Blocks (Objects) from </a:t>
            </a:r>
            <a:r>
              <a:rPr lang="en-US" dirty="0" err="1" smtClean="0"/>
              <a:t>Moulds</a:t>
            </a:r>
            <a:r>
              <a:rPr lang="en-US" dirty="0" smtClean="0"/>
              <a:t> (Classes)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940" t="47752" r="64357" b="25471"/>
          <a:stretch/>
        </p:blipFill>
        <p:spPr>
          <a:xfrm>
            <a:off x="785353" y="1905131"/>
            <a:ext cx="1684031" cy="151216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Content Placeholder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496" t="25850" r="6930" b="46418"/>
          <a:stretch/>
        </p:blipFill>
        <p:spPr>
          <a:xfrm>
            <a:off x="618427" y="4206610"/>
            <a:ext cx="2364675" cy="15343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1124" y="3615708"/>
            <a:ext cx="4133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 Square </a:t>
            </a:r>
            <a:r>
              <a:rPr lang="en-US" sz="2800" dirty="0" err="1" smtClean="0"/>
              <a:t>Mould</a:t>
            </a:r>
            <a:r>
              <a:rPr lang="en-US" sz="2800" dirty="0" smtClean="0"/>
              <a:t> (class)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11124" y="6198255"/>
            <a:ext cx="4133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 Rectangle </a:t>
            </a:r>
            <a:r>
              <a:rPr lang="en-US" sz="2800" dirty="0" err="1" smtClean="0"/>
              <a:t>Mould</a:t>
            </a:r>
            <a:r>
              <a:rPr lang="en-US" sz="2800" dirty="0" smtClean="0"/>
              <a:t> (class)</a:t>
            </a:r>
            <a:endParaRPr lang="en-US" sz="2800" dirty="0"/>
          </a:p>
        </p:txBody>
      </p:sp>
      <p:pic>
        <p:nvPicPr>
          <p:cNvPr id="9" name="Content Placeholder 8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42712" y="2708920"/>
            <a:ext cx="6196159" cy="289164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51565" y="5600560"/>
            <a:ext cx="4133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Blocks (Objects) made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163976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Final Product </a:t>
            </a:r>
            <a:r>
              <a:rPr lang="mr-IN" dirty="0" smtClean="0"/>
              <a:t>–</a:t>
            </a:r>
            <a:r>
              <a:rPr lang="en-US" dirty="0" smtClean="0"/>
              <a:t> Assembling Blocks (Objects)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58965" y="1196753"/>
            <a:ext cx="5832070" cy="47965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8091" y="5357826"/>
            <a:ext cx="85562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We can now assemble the Objects and create our final solution.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113752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123449" y="3786190"/>
            <a:ext cx="4083699" cy="190579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940" t="47752" r="64357" b="25471"/>
          <a:stretch/>
        </p:blipFill>
        <p:spPr>
          <a:xfrm>
            <a:off x="742500" y="5000637"/>
            <a:ext cx="867261" cy="778753"/>
          </a:xfrm>
          <a:prstGeom prst="rect">
            <a:avLst/>
          </a:prstGeom>
        </p:spPr>
      </p:pic>
      <p:pic>
        <p:nvPicPr>
          <p:cNvPr id="8" name="Content Placeholder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496" t="25850" r="6930" b="46418"/>
          <a:stretch/>
        </p:blipFill>
        <p:spPr>
          <a:xfrm>
            <a:off x="1782048" y="5072074"/>
            <a:ext cx="1243075" cy="8065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34262" y="214290"/>
            <a:ext cx="2727303" cy="224306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 cstate="print">
            <a:clrChange>
              <a:clrFrom>
                <a:srgbClr val="F0F2F1"/>
              </a:clrFrom>
              <a:clrTo>
                <a:srgbClr val="F0F2F1">
                  <a:alpha val="0"/>
                </a:srgbClr>
              </a:clrTo>
            </a:clrChange>
          </a:blip>
          <a:srcRect l="11111" t="15176" r="4040" b="25634"/>
          <a:stretch/>
        </p:blipFill>
        <p:spPr>
          <a:xfrm>
            <a:off x="891008" y="2786059"/>
            <a:ext cx="3463886" cy="15472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1446116" y="2376648"/>
            <a:ext cx="657254" cy="63233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1570794" y="4515592"/>
            <a:ext cx="657254" cy="632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16200000" flipH="1">
            <a:off x="3806924" y="4791946"/>
            <a:ext cx="712461" cy="136670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10800000" flipH="1">
            <a:off x="6357095" y="4338117"/>
            <a:ext cx="657254" cy="63233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12752" y="2156335"/>
            <a:ext cx="4133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Problem to Solve</a:t>
            </a:r>
            <a:endParaRPr lang="en-US" sz="24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 xmlns="">
                  <a14:imgLayer r:embed="rId9">
                    <a14:imgEffect>
                      <a14:artisticLineDrawing/>
                    </a14:imgEffect>
                  </a14:imgLayer>
                </a14:imgProps>
              </a:ext>
            </a:extLst>
          </a:blip>
          <a:srcRect b="10648"/>
          <a:stretch/>
        </p:blipFill>
        <p:spPr>
          <a:xfrm>
            <a:off x="1039514" y="357166"/>
            <a:ext cx="2535419" cy="186321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73210" y="4086892"/>
            <a:ext cx="4519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Identify Objects that are needed</a:t>
            </a:r>
            <a:endParaRPr lang="en-US" sz="2400" dirty="0"/>
          </a:p>
        </p:txBody>
      </p:sp>
      <p:sp>
        <p:nvSpPr>
          <p:cNvPr id="19" name="TextBox 18"/>
          <p:cNvSpPr txBox="1"/>
          <p:nvPr/>
        </p:nvSpPr>
        <p:spPr>
          <a:xfrm>
            <a:off x="445488" y="5857893"/>
            <a:ext cx="50098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Identify Classes through Abstraction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5568968" y="5500703"/>
            <a:ext cx="36119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Create Objects from Classes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5849276" y="2071679"/>
            <a:ext cx="365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Assemble Objects to create the solution</a:t>
            </a:r>
            <a:endParaRPr lang="en-US" sz="24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10800000" flipH="1">
            <a:off x="7351049" y="2857496"/>
            <a:ext cx="740539" cy="131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85640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am dreaming of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62532" y="1825625"/>
            <a:ext cx="6379299" cy="435133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704340" y="5340557"/>
            <a:ext cx="8556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How do you build a house?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346089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39514" y="785794"/>
            <a:ext cx="7345676" cy="471144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19740" y="5786454"/>
            <a:ext cx="8687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Meeting an Architect to make a House Plan (Blue Print)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134377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Print </a:t>
            </a:r>
            <a:r>
              <a:rPr lang="mr-IN" dirty="0" smtClean="0"/>
              <a:t>–</a:t>
            </a:r>
            <a:r>
              <a:rPr lang="en-US" dirty="0" smtClean="0"/>
              <a:t> House Plan (Class)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385755" y="5572141"/>
            <a:ext cx="2004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Class</a:t>
            </a:r>
            <a:r>
              <a:rPr lang="en-US" sz="2400" dirty="0" smtClean="0"/>
              <a:t> House 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53616" y="1573291"/>
            <a:ext cx="5627720" cy="42882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081335" y="2996952"/>
            <a:ext cx="22453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Your </a:t>
            </a:r>
            <a:r>
              <a:rPr lang="en-US" sz="3200" smtClean="0"/>
              <a:t>Dream House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295509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Dream House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438" y="1720271"/>
            <a:ext cx="8613329" cy="43513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With the House Plan </a:t>
            </a:r>
            <a:r>
              <a:rPr lang="mr-IN" sz="3200" dirty="0" smtClean="0"/>
              <a:t>–</a:t>
            </a:r>
            <a:r>
              <a:rPr lang="en-US" sz="3200" dirty="0" smtClean="0"/>
              <a:t> Blue Print (Class) you can now get a contractor to build your dream house (Object)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82068" y="5696560"/>
            <a:ext cx="1425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Class</a:t>
            </a:r>
            <a:r>
              <a:rPr lang="en-US" dirty="0" smtClean="0"/>
              <a:t> House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8883" y="3311189"/>
            <a:ext cx="3130471" cy="23853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0589" y="2774902"/>
            <a:ext cx="3527495" cy="307959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49110" y="5898671"/>
            <a:ext cx="1425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Object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xmlns="" val="1820862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and Objects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438" y="1720271"/>
            <a:ext cx="8613329" cy="4351338"/>
          </a:xfrm>
        </p:spPr>
        <p:txBody>
          <a:bodyPr/>
          <a:lstStyle/>
          <a:p>
            <a:r>
              <a:rPr lang="en-US" dirty="0" smtClean="0"/>
              <a:t>An Object is a specific instance (variable) of the data type (class)</a:t>
            </a:r>
          </a:p>
          <a:p>
            <a:r>
              <a:rPr lang="en-US" dirty="0" smtClean="0"/>
              <a:t>A class is a blue print of an  object.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82068" y="5696560"/>
            <a:ext cx="1425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Class</a:t>
            </a:r>
            <a:r>
              <a:rPr lang="en-US" dirty="0" smtClean="0"/>
              <a:t> House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8883" y="3311189"/>
            <a:ext cx="3130471" cy="23853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38629" y="3134384"/>
            <a:ext cx="3527495" cy="307959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49110" y="5898671"/>
            <a:ext cx="1425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Object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xmlns="" val="89335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and Objects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438" y="1720271"/>
            <a:ext cx="8613329" cy="4351338"/>
          </a:xfrm>
        </p:spPr>
        <p:txBody>
          <a:bodyPr/>
          <a:lstStyle/>
          <a:p>
            <a:r>
              <a:rPr lang="en-US" dirty="0" smtClean="0"/>
              <a:t>You can make as many houses as you want from a single house plan </a:t>
            </a:r>
            <a:r>
              <a:rPr lang="mr-IN" dirty="0" smtClean="0"/>
              <a:t>–</a:t>
            </a:r>
            <a:r>
              <a:rPr lang="en-US" dirty="0" smtClean="0"/>
              <a:t> Blue Print (Class)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82068" y="5696560"/>
            <a:ext cx="1425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Class</a:t>
            </a:r>
            <a:r>
              <a:rPr lang="en-US" dirty="0" smtClean="0"/>
              <a:t> House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883" y="3311189"/>
            <a:ext cx="3130471" cy="23853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65009" y="3183610"/>
            <a:ext cx="1560913" cy="136271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376" y="3664722"/>
            <a:ext cx="1560913" cy="13627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00049" y="4887868"/>
            <a:ext cx="1560913" cy="136271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680742" y="5417535"/>
            <a:ext cx="1425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Objects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7610952" y="3258578"/>
            <a:ext cx="1425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House2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752182" y="4161415"/>
            <a:ext cx="1425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House1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554314" y="5934136"/>
            <a:ext cx="1425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House3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4716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Classes </a:t>
            </a:r>
            <a:r>
              <a:rPr lang="mr-IN" sz="4000" dirty="0" smtClean="0"/>
              <a:t>–</a:t>
            </a:r>
            <a:r>
              <a:rPr lang="en-US" sz="4000" dirty="0" smtClean="0"/>
              <a:t> Captures </a:t>
            </a:r>
            <a:r>
              <a:rPr lang="en-US" sz="4000" dirty="0" err="1" smtClean="0"/>
              <a:t>Behaviour</a:t>
            </a:r>
            <a:r>
              <a:rPr lang="en-US" sz="4000" dirty="0" smtClean="0"/>
              <a:t> as well</a:t>
            </a:r>
            <a:endParaRPr lang="en-US" sz="4000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53425" y="1627187"/>
            <a:ext cx="8197513" cy="454977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 concept (class) has both properties and behavior.</a:t>
            </a:r>
          </a:p>
          <a:p>
            <a:r>
              <a:rPr lang="en-US" sz="3200" dirty="0" smtClean="0"/>
              <a:t>We know that dogs and cats behave differently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24561" y="3872102"/>
            <a:ext cx="2028869" cy="187901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5970" y="3126304"/>
            <a:ext cx="4602490" cy="2894107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336278" y="3126303"/>
            <a:ext cx="5014670" cy="312179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5668095" y="3645024"/>
            <a:ext cx="2601840" cy="23042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814376" y="6106139"/>
            <a:ext cx="11138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Dog Class</a:t>
            </a:r>
            <a:endParaRPr lang="en-US" dirty="0"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87141" y="3389228"/>
            <a:ext cx="11138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mtClean="0"/>
              <a:t>Cat Class</a:t>
            </a:r>
            <a:endParaRPr lang="en-US" dirty="0"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50227" y="6089752"/>
            <a:ext cx="4301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(c) 2017 Monique </a:t>
            </a:r>
            <a:r>
              <a:rPr lang="en-US" sz="1400" dirty="0" err="1" smtClean="0"/>
              <a:t>Snoeck</a:t>
            </a:r>
            <a:r>
              <a:rPr lang="en-US" sz="1400" dirty="0" smtClean="0"/>
              <a:t>, KU LEUVEN </a:t>
            </a:r>
            <a:endParaRPr lang="en-US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5154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8699" y="173103"/>
            <a:ext cx="2646965" cy="83273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/>
              <a:t>Resource Panel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233" y="3857629"/>
            <a:ext cx="2454502" cy="1228471"/>
          </a:xfrm>
        </p:spPr>
        <p:txBody>
          <a:bodyPr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Dr. </a:t>
            </a:r>
            <a:r>
              <a:rPr lang="en-US" sz="1600" b="1" dirty="0" err="1"/>
              <a:t>Nuwan</a:t>
            </a:r>
            <a:r>
              <a:rPr lang="en-US" sz="1600" b="1" dirty="0"/>
              <a:t> </a:t>
            </a:r>
            <a:r>
              <a:rPr lang="en-US" sz="1600" b="1" dirty="0" err="1"/>
              <a:t>Kodagoda</a:t>
            </a:r>
            <a:endParaRPr lang="en-US" sz="1600" b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Head/Senior Lecturer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Department of CSSE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25303" y="1643051"/>
            <a:ext cx="1541720" cy="185713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92861" y="1643051"/>
            <a:ext cx="1485067" cy="181366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46208" y="1643050"/>
            <a:ext cx="1410814" cy="181366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53880" y="1643052"/>
            <a:ext cx="1373687" cy="181366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2970101" y="3857629"/>
            <a:ext cx="2004841" cy="1228471"/>
          </a:xfrm>
          <a:prstGeom prst="rect">
            <a:avLst/>
          </a:prstGeom>
        </p:spPr>
        <p:txBody>
          <a:bodyPr vert="horz" lIns="91438" tIns="45719" rIns="91438" bIns="45719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Ms. </a:t>
            </a:r>
            <a:r>
              <a:rPr lang="en-US" sz="1600" b="1" dirty="0" err="1"/>
              <a:t>Anjalie</a:t>
            </a:r>
            <a:r>
              <a:rPr lang="en-US" sz="1600" b="1" dirty="0"/>
              <a:t> </a:t>
            </a:r>
            <a:r>
              <a:rPr lang="en-US" sz="1600" b="1" dirty="0" err="1"/>
              <a:t>Gamage</a:t>
            </a:r>
            <a:endParaRPr lang="en-US" sz="1600" b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Senior Lecturer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Department of IT 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271956" y="3857628"/>
            <a:ext cx="1615011" cy="1428760"/>
          </a:xfrm>
          <a:prstGeom prst="rect">
            <a:avLst/>
          </a:prstGeom>
        </p:spPr>
        <p:txBody>
          <a:bodyPr vert="horz" lIns="91438" tIns="45719" rIns="91438" bIns="45719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Ms. </a:t>
            </a:r>
            <a:r>
              <a:rPr lang="en-US" sz="1600" b="1" dirty="0" err="1"/>
              <a:t>Kushnara</a:t>
            </a:r>
            <a:r>
              <a:rPr lang="en-US" sz="1600" b="1" dirty="0"/>
              <a:t> </a:t>
            </a:r>
            <a:r>
              <a:rPr lang="en-US" sz="1600" b="1" dirty="0" err="1"/>
              <a:t>Suriyawansa</a:t>
            </a:r>
            <a:endParaRPr lang="en-US" sz="1600" b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Lecturer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Department of CSSE 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7351049" y="3857628"/>
            <a:ext cx="1503631" cy="1500198"/>
          </a:xfrm>
          <a:prstGeom prst="rect">
            <a:avLst/>
          </a:prstGeom>
        </p:spPr>
        <p:txBody>
          <a:bodyPr vert="horz" lIns="91438" tIns="45719" rIns="91438" bIns="45719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Ms. </a:t>
            </a:r>
            <a:r>
              <a:rPr lang="en-US" sz="1600" b="1" dirty="0" err="1"/>
              <a:t>Shalini</a:t>
            </a:r>
            <a:r>
              <a:rPr lang="en-US" sz="1600" b="1" dirty="0"/>
              <a:t> </a:t>
            </a:r>
            <a:r>
              <a:rPr lang="en-US" sz="1600" b="1" dirty="0" err="1"/>
              <a:t>Rupasinghe</a:t>
            </a:r>
            <a:endParaRPr lang="en-US" sz="1600" b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Assistant Lecturer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Department of CSSE </a:t>
            </a:r>
          </a:p>
        </p:txBody>
      </p:sp>
    </p:spTree>
    <p:extLst>
      <p:ext uri="{BB962C8B-B14F-4D97-AF65-F5344CB8AC3E}">
        <p14:creationId xmlns:p14="http://schemas.microsoft.com/office/powerpoint/2010/main" xmlns="" val="270809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Example </a:t>
            </a:r>
            <a:r>
              <a:rPr lang="mr-IN" dirty="0" smtClean="0"/>
              <a:t>–</a:t>
            </a:r>
            <a:r>
              <a:rPr lang="en-GB" dirty="0" smtClean="0"/>
              <a:t> Behaviour is captured as functions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20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62242385"/>
              </p:ext>
            </p:extLst>
          </p:nvPr>
        </p:nvGraphicFramePr>
        <p:xfrm>
          <a:off x="1188020" y="1785928"/>
          <a:ext cx="3044388" cy="3338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4388"/>
              </a:tblGrid>
              <a:tr h="51418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Dog Class</a:t>
                      </a:r>
                      <a:endParaRPr lang="en-US" sz="1800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1410879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 </a:t>
                      </a:r>
                      <a:r>
                        <a:rPr lang="en-US" sz="1800" baseline="0" dirty="0" smtClean="0"/>
                        <a:t> name</a:t>
                      </a:r>
                      <a:endParaRPr lang="en-US" sz="1800" dirty="0" smtClean="0"/>
                    </a:p>
                    <a:p>
                      <a:r>
                        <a:rPr lang="en-US" sz="1800" dirty="0" smtClean="0"/>
                        <a:t>  owner</a:t>
                      </a:r>
                    </a:p>
                    <a:p>
                      <a:r>
                        <a:rPr lang="en-US" sz="1800" dirty="0" smtClean="0"/>
                        <a:t>  breed</a:t>
                      </a:r>
                    </a:p>
                    <a:p>
                      <a:r>
                        <a:rPr lang="en-US" sz="1800" dirty="0" smtClean="0"/>
                        <a:t> </a:t>
                      </a:r>
                      <a:r>
                        <a:rPr lang="en-US" sz="1800" baseline="0" dirty="0" smtClean="0"/>
                        <a:t> work </a:t>
                      </a:r>
                      <a:r>
                        <a:rPr lang="en-US" sz="1800" i="1" baseline="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(e.g. police dog)</a:t>
                      </a:r>
                      <a:endParaRPr lang="en-US" sz="1800" i="1" dirty="0" smtClean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sz="1800" dirty="0" smtClean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136108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  Bark()</a:t>
                      </a:r>
                    </a:p>
                    <a:p>
                      <a:r>
                        <a:rPr lang="en-US" sz="1800" baseline="0" dirty="0" smtClean="0"/>
                        <a:t>  Fetch</a:t>
                      </a:r>
                      <a:r>
                        <a:rPr lang="en-US" sz="1800" baseline="0" dirty="0" smtClean="0"/>
                        <a:t>()</a:t>
                      </a:r>
                      <a:endParaRPr lang="en-US" sz="1800" baseline="0" dirty="0" smtClean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799809565"/>
              </p:ext>
            </p:extLst>
          </p:nvPr>
        </p:nvGraphicFramePr>
        <p:xfrm>
          <a:off x="4900688" y="1785926"/>
          <a:ext cx="3103819" cy="33437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19"/>
              </a:tblGrid>
              <a:tr h="55868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Cat Class</a:t>
                      </a:r>
                      <a:endParaRPr lang="en-US" sz="1800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1499163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 </a:t>
                      </a:r>
                      <a:r>
                        <a:rPr lang="en-US" sz="1800" baseline="0" dirty="0" smtClean="0"/>
                        <a:t> name</a:t>
                      </a:r>
                      <a:endParaRPr lang="en-US" sz="1800" dirty="0" smtClean="0"/>
                    </a:p>
                    <a:p>
                      <a:r>
                        <a:rPr lang="en-US" sz="1800" dirty="0" smtClean="0"/>
                        <a:t>  owner</a:t>
                      </a:r>
                    </a:p>
                    <a:p>
                      <a:r>
                        <a:rPr lang="en-US" sz="1800" dirty="0" smtClean="0"/>
                        <a:t>  breed</a:t>
                      </a:r>
                    </a:p>
                    <a:p>
                      <a:r>
                        <a:rPr lang="en-US" sz="1800" dirty="0" smtClean="0"/>
                        <a:t> </a:t>
                      </a:r>
                      <a:r>
                        <a:rPr lang="en-US" sz="1800" baseline="0" dirty="0" smtClean="0"/>
                        <a:t> </a:t>
                      </a:r>
                      <a:endParaRPr lang="en-US" sz="1800" dirty="0" smtClean="0"/>
                    </a:p>
                    <a:p>
                      <a:endParaRPr lang="en-US" sz="1800" dirty="0" smtClean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1285884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  Meow()</a:t>
                      </a:r>
                    </a:p>
                    <a:p>
                      <a:r>
                        <a:rPr lang="en-US" sz="1800" baseline="0" dirty="0" smtClean="0"/>
                        <a:t>  Purr()</a:t>
                      </a:r>
                    </a:p>
                    <a:p>
                      <a:endParaRPr lang="en-US" sz="1800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45487" y="5286389"/>
            <a:ext cx="88361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Grouping properties and functions together is called Encapsulation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22212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8247" y="1"/>
            <a:ext cx="8197513" cy="1325563"/>
          </a:xfrm>
        </p:spPr>
        <p:txBody>
          <a:bodyPr/>
          <a:lstStyle/>
          <a:p>
            <a:r>
              <a:rPr lang="en-GB" dirty="0" smtClean="0"/>
              <a:t>Rectangle Class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21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816289879"/>
              </p:ext>
            </p:extLst>
          </p:nvPr>
        </p:nvGraphicFramePr>
        <p:xfrm>
          <a:off x="965261" y="1214422"/>
          <a:ext cx="3861174" cy="51357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1174"/>
              </a:tblGrid>
              <a:tr h="685696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Rectangle</a:t>
                      </a:r>
                      <a:endParaRPr lang="en-US" sz="2800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1277091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  length</a:t>
                      </a:r>
                    </a:p>
                    <a:p>
                      <a:r>
                        <a:rPr lang="en-US" sz="2800" dirty="0" smtClean="0"/>
                        <a:t>  width</a:t>
                      </a:r>
                    </a:p>
                    <a:p>
                      <a:endParaRPr lang="en-US" sz="2800" dirty="0" smtClean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2450301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  </a:t>
                      </a:r>
                      <a:r>
                        <a:rPr lang="en-US" sz="2800" dirty="0" err="1" smtClean="0"/>
                        <a:t>calcArea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dirty="0" smtClean="0"/>
                        <a:t>()</a:t>
                      </a:r>
                    </a:p>
                    <a:p>
                      <a:r>
                        <a:rPr lang="en-US" sz="2800" dirty="0" smtClean="0"/>
                        <a:t>  </a:t>
                      </a:r>
                      <a:r>
                        <a:rPr lang="en-US" sz="2800" dirty="0" err="1" smtClean="0"/>
                        <a:t>calcPerimeter</a:t>
                      </a:r>
                      <a:r>
                        <a:rPr lang="en-US" sz="2800" dirty="0" smtClean="0"/>
                        <a:t>(</a:t>
                      </a:r>
                      <a:r>
                        <a:rPr lang="en-US" sz="2800" baseline="0" dirty="0" smtClean="0"/>
                        <a:t>)</a:t>
                      </a:r>
                    </a:p>
                    <a:p>
                      <a:r>
                        <a:rPr lang="en-US" sz="2800" baseline="0" dirty="0" smtClean="0"/>
                        <a:t>  </a:t>
                      </a:r>
                      <a:r>
                        <a:rPr lang="en-US" sz="2800" baseline="0" dirty="0" err="1" smtClean="0"/>
                        <a:t>getLength</a:t>
                      </a:r>
                      <a:r>
                        <a:rPr lang="en-US" sz="2800" baseline="0" dirty="0" smtClean="0"/>
                        <a:t>()</a:t>
                      </a:r>
                    </a:p>
                    <a:p>
                      <a:r>
                        <a:rPr lang="en-US" sz="2800" baseline="0" dirty="0" smtClean="0"/>
                        <a:t>  </a:t>
                      </a:r>
                      <a:r>
                        <a:rPr lang="en-US" sz="2800" baseline="0" dirty="0" err="1" smtClean="0"/>
                        <a:t>getWidth</a:t>
                      </a:r>
                      <a:r>
                        <a:rPr lang="en-US" sz="2800" baseline="0" dirty="0" smtClean="0"/>
                        <a:t>()</a:t>
                      </a:r>
                    </a:p>
                    <a:p>
                      <a:r>
                        <a:rPr lang="en-US" sz="2800" baseline="0" dirty="0" smtClean="0"/>
                        <a:t>  </a:t>
                      </a:r>
                      <a:r>
                        <a:rPr lang="en-US" sz="2800" baseline="0" dirty="0" err="1" smtClean="0"/>
                        <a:t>setLength</a:t>
                      </a:r>
                      <a:r>
                        <a:rPr lang="en-US" sz="2800" baseline="0" dirty="0" smtClean="0"/>
                        <a:t>()</a:t>
                      </a:r>
                    </a:p>
                    <a:p>
                      <a:r>
                        <a:rPr lang="en-US" sz="2800" baseline="0" dirty="0" smtClean="0"/>
                        <a:t>  </a:t>
                      </a:r>
                      <a:r>
                        <a:rPr lang="en-US" sz="2800" baseline="0" dirty="0" err="1" smtClean="0"/>
                        <a:t>setWidth</a:t>
                      </a:r>
                      <a:r>
                        <a:rPr lang="en-US" sz="2800" baseline="0" dirty="0" smtClean="0"/>
                        <a:t>()</a:t>
                      </a:r>
                    </a:p>
                    <a:p>
                      <a:endParaRPr lang="en-US" sz="2800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014488" y="2285992"/>
            <a:ext cx="22453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Properties</a:t>
            </a:r>
          </a:p>
          <a:p>
            <a:r>
              <a:rPr lang="en-US" sz="3200" dirty="0" smtClean="0"/>
              <a:t>(Attributes)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6088742" y="4214818"/>
            <a:ext cx="22453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Functions</a:t>
            </a:r>
          </a:p>
          <a:p>
            <a:r>
              <a:rPr lang="en-US" sz="3200" dirty="0" smtClean="0"/>
              <a:t>(Methods)</a:t>
            </a:r>
          </a:p>
          <a:p>
            <a:r>
              <a:rPr lang="en-US" sz="3200" dirty="0" smtClean="0"/>
              <a:t>(</a:t>
            </a:r>
            <a:r>
              <a:rPr lang="en-US" sz="3200" dirty="0" err="1" smtClean="0"/>
              <a:t>Behaviour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5940235" y="1214423"/>
            <a:ext cx="2245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Class Name</a:t>
            </a:r>
            <a:endParaRPr lang="en-US" sz="3200" dirty="0"/>
          </a:p>
        </p:txBody>
      </p:sp>
      <p:cxnSp>
        <p:nvCxnSpPr>
          <p:cNvPr id="10" name="Straight Arrow Connector 9"/>
          <p:cNvCxnSpPr/>
          <p:nvPr/>
        </p:nvCxnSpPr>
        <p:spPr>
          <a:xfrm rot="10800000">
            <a:off x="4974942" y="1500174"/>
            <a:ext cx="891040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10800000">
            <a:off x="5049195" y="2571744"/>
            <a:ext cx="891040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0800000">
            <a:off x="4974942" y="4500570"/>
            <a:ext cx="891040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Employee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22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083143608"/>
              </p:ext>
            </p:extLst>
          </p:nvPr>
        </p:nvGraphicFramePr>
        <p:xfrm>
          <a:off x="950436" y="1905000"/>
          <a:ext cx="3247324" cy="323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324"/>
              </a:tblGrid>
              <a:tr h="52477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Employee </a:t>
                      </a:r>
                      <a:endParaRPr lang="en-US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977370">
                <a:tc>
                  <a:txBody>
                    <a:bodyPr/>
                    <a:lstStyle/>
                    <a:p>
                      <a:r>
                        <a:rPr lang="en-US" dirty="0" smtClean="0"/>
                        <a:t>  </a:t>
                      </a:r>
                      <a:r>
                        <a:rPr lang="en-US" dirty="0" err="1" smtClean="0"/>
                        <a:t>EmpNo</a:t>
                      </a:r>
                      <a:endParaRPr lang="en-US" dirty="0" smtClean="0"/>
                    </a:p>
                    <a:p>
                      <a:r>
                        <a:rPr lang="en-US" dirty="0" smtClean="0"/>
                        <a:t>  Name</a:t>
                      </a:r>
                    </a:p>
                    <a:p>
                      <a:r>
                        <a:rPr lang="en-US" dirty="0" smtClean="0"/>
                        <a:t>  Address</a:t>
                      </a:r>
                    </a:p>
                    <a:p>
                      <a:r>
                        <a:rPr lang="en-US" dirty="0" smtClean="0"/>
                        <a:t>  </a:t>
                      </a:r>
                      <a:r>
                        <a:rPr lang="en-US" dirty="0" err="1" smtClean="0"/>
                        <a:t>BasicSalary</a:t>
                      </a:r>
                      <a:endParaRPr lang="en-US" dirty="0" smtClean="0"/>
                    </a:p>
                    <a:p>
                      <a:r>
                        <a:rPr lang="en-US" dirty="0" smtClean="0"/>
                        <a:t>  </a:t>
                      </a:r>
                      <a:r>
                        <a:rPr lang="en-US" dirty="0" err="1" smtClean="0"/>
                        <a:t>OtHrs</a:t>
                      </a:r>
                      <a:endParaRPr lang="en-US" dirty="0" smtClean="0"/>
                    </a:p>
                    <a:p>
                      <a:r>
                        <a:rPr lang="en-US" dirty="0" smtClean="0"/>
                        <a:t>  </a:t>
                      </a:r>
                      <a:r>
                        <a:rPr lang="en-US" dirty="0" err="1" smtClean="0"/>
                        <a:t>OtRate</a:t>
                      </a:r>
                      <a:endParaRPr lang="en-US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977370">
                <a:tc>
                  <a:txBody>
                    <a:bodyPr/>
                    <a:lstStyle/>
                    <a:p>
                      <a:r>
                        <a:rPr lang="en-US" dirty="0" smtClean="0"/>
                        <a:t>  </a:t>
                      </a:r>
                      <a:r>
                        <a:rPr lang="en-US" dirty="0" err="1" smtClean="0"/>
                        <a:t>CalculateOTAmount</a:t>
                      </a:r>
                      <a:r>
                        <a:rPr lang="en-US" dirty="0" smtClean="0"/>
                        <a:t>()</a:t>
                      </a:r>
                    </a:p>
                    <a:p>
                      <a:r>
                        <a:rPr lang="en-US" dirty="0" smtClean="0"/>
                        <a:t>  </a:t>
                      </a:r>
                      <a:r>
                        <a:rPr lang="en-US" dirty="0" err="1" smtClean="0"/>
                        <a:t>Calculate</a:t>
                      </a:r>
                      <a:r>
                        <a:rPr lang="en-US" baseline="0" dirty="0" err="1" smtClean="0"/>
                        <a:t>NetSalary</a:t>
                      </a:r>
                      <a:r>
                        <a:rPr lang="en-US" baseline="0" dirty="0" smtClean="0"/>
                        <a:t>()</a:t>
                      </a:r>
                    </a:p>
                    <a:p>
                      <a:r>
                        <a:rPr lang="en-US" baseline="0" dirty="0" smtClean="0"/>
                        <a:t>  </a:t>
                      </a:r>
                      <a:r>
                        <a:rPr lang="en-US" baseline="0" dirty="0" err="1" smtClean="0"/>
                        <a:t>PrintPaySlip</a:t>
                      </a:r>
                      <a:r>
                        <a:rPr lang="en-US" baseline="0" dirty="0" smtClean="0"/>
                        <a:t>()</a:t>
                      </a:r>
                      <a:endParaRPr lang="en-US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781821" y="1905000"/>
            <a:ext cx="2930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 name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81821" y="2774034"/>
            <a:ext cx="2930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Attributes </a:t>
            </a:r>
          </a:p>
          <a:p>
            <a:r>
              <a:rPr lang="en-US" dirty="0" smtClean="0"/>
              <a:t>Properties </a:t>
            </a:r>
          </a:p>
          <a:p>
            <a:r>
              <a:rPr lang="en-US" dirty="0" smtClean="0"/>
              <a:t>Data Members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27738" y="4476118"/>
            <a:ext cx="2930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Methods </a:t>
            </a:r>
          </a:p>
          <a:p>
            <a:r>
              <a:rPr lang="en-US" dirty="0" smtClean="0"/>
              <a:t>Behaviors </a:t>
            </a:r>
          </a:p>
          <a:p>
            <a:r>
              <a:rPr lang="en-US" dirty="0" smtClean="0"/>
              <a:t>member functions 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197760" y="3097202"/>
            <a:ext cx="1529978" cy="30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197761" y="4648200"/>
            <a:ext cx="13464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" idx="1"/>
          </p:cNvCxnSpPr>
          <p:nvPr/>
        </p:nvCxnSpPr>
        <p:spPr>
          <a:xfrm flipH="1">
            <a:off x="4197760" y="2089666"/>
            <a:ext cx="15840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28142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Restricted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All properties and some functions of a Class have restricted access (private) and can be accessed only through public functions.</a:t>
            </a:r>
          </a:p>
          <a:p>
            <a:r>
              <a:rPr lang="en-US" sz="3600" dirty="0" smtClean="0"/>
              <a:t>Why is this necessary?</a:t>
            </a:r>
          </a:p>
          <a:p>
            <a:r>
              <a:rPr lang="en-US" sz="3600" dirty="0" smtClean="0"/>
              <a:t>Let’s look at an example.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6837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smtClean="0"/>
              <a:t>Jewelry </a:t>
            </a:r>
            <a:r>
              <a:rPr lang="en-US" dirty="0" smtClean="0"/>
              <a:t>S</a:t>
            </a:r>
            <a:r>
              <a:rPr lang="en-US" dirty="0" smtClean="0"/>
              <a:t>hop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7607" y="2000764"/>
            <a:ext cx="8149149" cy="400105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5808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2500" y="214290"/>
            <a:ext cx="8256352" cy="529553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3994" y="5500702"/>
            <a:ext cx="8464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Jewelry can be accessed only through a Sales Person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210001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JewelleryShop</a:t>
            </a:r>
            <a:r>
              <a:rPr lang="en-GB" dirty="0" smtClean="0"/>
              <a:t> Class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26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178767759"/>
              </p:ext>
            </p:extLst>
          </p:nvPr>
        </p:nvGraphicFramePr>
        <p:xfrm>
          <a:off x="891007" y="1585699"/>
          <a:ext cx="3861174" cy="3713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1174"/>
              </a:tblGrid>
              <a:tr h="51043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Jewellery</a:t>
                      </a:r>
                      <a:r>
                        <a:rPr lang="en-US" sz="2800" baseline="0" dirty="0" err="1" smtClean="0"/>
                        <a:t>Shop</a:t>
                      </a:r>
                      <a:r>
                        <a:rPr lang="en-US" sz="2800" baseline="0" dirty="0" smtClean="0"/>
                        <a:t> Class</a:t>
                      </a:r>
                      <a:endParaRPr lang="en-US" sz="2800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1021023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  gems</a:t>
                      </a:r>
                    </a:p>
                    <a:p>
                      <a:r>
                        <a:rPr lang="en-US" sz="2800" dirty="0" smtClean="0"/>
                        <a:t>  </a:t>
                      </a:r>
                      <a:r>
                        <a:rPr lang="en-US" sz="2800" dirty="0" err="1" smtClean="0"/>
                        <a:t>jewellery</a:t>
                      </a:r>
                      <a:endParaRPr lang="en-US" sz="2800" dirty="0" smtClean="0"/>
                    </a:p>
                    <a:p>
                      <a:endParaRPr lang="en-US" sz="2800" dirty="0" smtClean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  <a:tr h="1824012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  </a:t>
                      </a:r>
                      <a:r>
                        <a:rPr lang="en-US" sz="2800" dirty="0" err="1" smtClean="0"/>
                        <a:t>viewJewellery</a:t>
                      </a:r>
                      <a:r>
                        <a:rPr lang="en-US" sz="2800" dirty="0" smtClean="0"/>
                        <a:t>()</a:t>
                      </a:r>
                    </a:p>
                    <a:p>
                      <a:r>
                        <a:rPr lang="en-US" sz="2800" baseline="0" dirty="0" smtClean="0"/>
                        <a:t>  </a:t>
                      </a:r>
                      <a:r>
                        <a:rPr lang="en-US" sz="2800" baseline="0" dirty="0" err="1" smtClean="0"/>
                        <a:t>buyJewellery</a:t>
                      </a:r>
                      <a:r>
                        <a:rPr lang="en-US" sz="2800" baseline="0" dirty="0" smtClean="0"/>
                        <a:t>()</a:t>
                      </a:r>
                    </a:p>
                    <a:p>
                      <a:endParaRPr lang="en-US" sz="2800" dirty="0"/>
                    </a:p>
                  </a:txBody>
                  <a:tcPr marL="95044" marR="95044">
                    <a:cell3D prstMaterial="dkEdge">
                      <a:bevel/>
                      <a:lightRig rig="flood" dir="t"/>
                    </a:cell3D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276102" y="2132856"/>
            <a:ext cx="22453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Private </a:t>
            </a:r>
            <a:r>
              <a:rPr lang="en-US" sz="3200" smtClean="0"/>
              <a:t>(Restricted)</a:t>
            </a:r>
            <a:endParaRPr lang="en-US" sz="3200" dirty="0" smtClean="0"/>
          </a:p>
          <a:p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5276102" y="3735998"/>
            <a:ext cx="22453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Public</a:t>
            </a:r>
          </a:p>
          <a:p>
            <a:r>
              <a:rPr lang="en-US" sz="3200" dirty="0" smtClean="0"/>
              <a:t>(Salesman do this)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103852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Information Hiding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Hide certain information or implementation decision that are internal to the encapsulation structure ( class )</a:t>
            </a:r>
          </a:p>
          <a:p>
            <a:r>
              <a:rPr lang="en-US" dirty="0" smtClean="0"/>
              <a:t>The only way to access an object is through its public interface (public functions)</a:t>
            </a:r>
          </a:p>
          <a:p>
            <a:pPr lvl="1"/>
            <a:r>
              <a:rPr lang="en-US" dirty="0" smtClean="0"/>
              <a:t>Public – anyone can access / see it</a:t>
            </a:r>
          </a:p>
          <a:p>
            <a:pPr lvl="1"/>
            <a:r>
              <a:rPr lang="en-US" dirty="0" smtClean="0"/>
              <a:t>Private – no </a:t>
            </a:r>
            <a:r>
              <a:rPr lang="en-US" dirty="0"/>
              <a:t>o</a:t>
            </a:r>
            <a:r>
              <a:rPr lang="en-US" dirty="0" smtClean="0"/>
              <a:t>ne except the class can see/ use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92245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3425" y="1825626"/>
            <a:ext cx="8197513" cy="19081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It is the process of grouping related attributes and methods together, giving a name to the unit and providing an interface (public functions) for outsiders to communicate with the unit.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3384" y="4070350"/>
            <a:ext cx="4243019" cy="2286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640" y="4070350"/>
            <a:ext cx="2940412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3877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970" y="1628800"/>
            <a:ext cx="8364968" cy="210500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implementation of the TV is hidden from us.  Your TV could be OLED, LCD, Plasma or an old CRT one.  </a:t>
            </a:r>
          </a:p>
          <a:p>
            <a:r>
              <a:rPr lang="en-US" dirty="0" smtClean="0"/>
              <a:t>You can control any such TV using the same commands in your remote (interface).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037" y="4070350"/>
            <a:ext cx="4243019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40687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At  the end of the Lecture students should be able to</a:t>
            </a:r>
          </a:p>
          <a:p>
            <a:pPr lvl="1"/>
            <a:r>
              <a:rPr lang="en-US" dirty="0"/>
              <a:t>Understand, identify and describe Classes, Objects, Properties and Methods</a:t>
            </a:r>
          </a:p>
          <a:p>
            <a:pPr lvl="1"/>
            <a:r>
              <a:rPr lang="en-US" dirty="0" smtClean="0"/>
              <a:t>Describe Encapsulation, Information Hiding, and Interfaces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1073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00" y="1214423"/>
            <a:ext cx="8296517" cy="47719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10780" y="5857893"/>
            <a:ext cx="749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 smtClean="0"/>
              <a:t>( Reference :  Grady </a:t>
            </a:r>
            <a:r>
              <a:rPr lang="en-US" sz="1600" dirty="0" err="1" smtClean="0"/>
              <a:t>Booch</a:t>
            </a:r>
            <a:r>
              <a:rPr lang="en-US" sz="1600" dirty="0" smtClean="0"/>
              <a:t>, eta (2008), Object Oriented Analysis and Design with Applications 3</a:t>
            </a:r>
            <a:r>
              <a:rPr lang="en-US" sz="1600" baseline="30000" dirty="0" smtClean="0"/>
              <a:t>rd</a:t>
            </a:r>
            <a:r>
              <a:rPr lang="en-US" sz="1600" dirty="0" smtClean="0"/>
              <a:t> Edition, pg 52)</a:t>
            </a:r>
          </a:p>
          <a:p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xmlns="" val="131263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Encapsulation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3425" y="1825624"/>
            <a:ext cx="8197513" cy="4389457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Encapsulation is the process of compartmentalizing the elements of an abstraction that constitute its structure and behavior; encapsulation serves to separate the contractual interface of an abstraction and its implementation. 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lvl="0"/>
            <a:r>
              <a:rPr lang="en-US" sz="1900" dirty="0" smtClean="0"/>
              <a:t>( </a:t>
            </a:r>
            <a:r>
              <a:rPr lang="en-US" sz="1900" dirty="0"/>
              <a:t>Reference :  Grady </a:t>
            </a:r>
            <a:r>
              <a:rPr lang="en-US" sz="1900" dirty="0" err="1"/>
              <a:t>Booch</a:t>
            </a:r>
            <a:r>
              <a:rPr lang="en-US" sz="1900" dirty="0"/>
              <a:t>, eta (2008), Object Oriented Analysis and Design with Applications 3</a:t>
            </a:r>
            <a:r>
              <a:rPr lang="en-US" sz="1900" baseline="30000" dirty="0"/>
              <a:t>rd</a:t>
            </a:r>
            <a:r>
              <a:rPr lang="en-US" sz="1900" dirty="0"/>
              <a:t> Edition, </a:t>
            </a:r>
            <a:r>
              <a:rPr lang="en-US" sz="1900" dirty="0" err="1"/>
              <a:t>pg</a:t>
            </a:r>
            <a:r>
              <a:rPr lang="en-US" sz="1900" dirty="0"/>
              <a:t> </a:t>
            </a:r>
            <a:r>
              <a:rPr lang="en-US" sz="1900" dirty="0" smtClean="0"/>
              <a:t>52)</a:t>
            </a:r>
            <a:endParaRPr lang="en-US" sz="19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618" y="3429000"/>
            <a:ext cx="2940412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3920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Interface </a:t>
            </a:r>
            <a:r>
              <a:rPr lang="mr-IN" dirty="0" smtClean="0"/>
              <a:t>–</a:t>
            </a:r>
            <a:r>
              <a:rPr lang="en-US" dirty="0" smtClean="0"/>
              <a:t> Public Functions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930513" y="2590800"/>
            <a:ext cx="4032154" cy="2133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254" y="1917042"/>
            <a:ext cx="1395953" cy="13475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7475" y="1600200"/>
            <a:ext cx="1874472" cy="13525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71233" y="4724400"/>
            <a:ext cx="1485057" cy="1428750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stCxn id="6" idx="3"/>
          </p:cNvCxnSpPr>
          <p:nvPr/>
        </p:nvCxnSpPr>
        <p:spPr>
          <a:xfrm>
            <a:off x="2087207" y="2590800"/>
            <a:ext cx="843305" cy="361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356290" y="4876800"/>
            <a:ext cx="574222" cy="990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7049069" y="2771776"/>
            <a:ext cx="633624" cy="447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30512" y="4797152"/>
            <a:ext cx="65738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You interact with some object through its interfaces.</a:t>
            </a:r>
          </a:p>
          <a:p>
            <a:r>
              <a:rPr lang="en-US" sz="2400" dirty="0" smtClean="0"/>
              <a:t>Your car can be Gasoline, Hybrid or Electric but you drive it the same way.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1221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</a:t>
            </a:r>
            <a:endParaRPr lang="en-US" dirty="0"/>
          </a:p>
        </p:txBody>
      </p:sp>
      <p:pic>
        <p:nvPicPr>
          <p:cNvPr id="5" name="Content Placeholder 4" descr="C++ How to Program, 9/e Cover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25654" y="4267200"/>
            <a:ext cx="1663264" cy="165225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722542" y="4046886"/>
            <a:ext cx="512839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endParaRPr lang="en-US" dirty="0" smtClean="0"/>
          </a:p>
          <a:p>
            <a:pPr lvl="0" algn="ctr"/>
            <a:r>
              <a:rPr lang="en-US" sz="4000" dirty="0" smtClean="0"/>
              <a:t>Chapter 09</a:t>
            </a:r>
            <a:endParaRPr lang="en-US" sz="4000" dirty="0"/>
          </a:p>
          <a:p>
            <a:pPr lvl="0" algn="ctr"/>
            <a:endParaRPr lang="en-US" dirty="0" smtClean="0"/>
          </a:p>
          <a:p>
            <a:pPr lvl="0" algn="ctr"/>
            <a:r>
              <a:rPr lang="en-US" dirty="0" err="1" smtClean="0"/>
              <a:t>Deitel</a:t>
            </a:r>
            <a:r>
              <a:rPr lang="en-US" dirty="0" smtClean="0"/>
              <a:t> </a:t>
            </a:r>
            <a:r>
              <a:rPr lang="en-US" dirty="0"/>
              <a:t>&amp; </a:t>
            </a:r>
            <a:r>
              <a:rPr lang="en-US" dirty="0" err="1"/>
              <a:t>Deitel’s</a:t>
            </a:r>
            <a:r>
              <a:rPr lang="en-US" dirty="0"/>
              <a:t> (</a:t>
            </a:r>
            <a:r>
              <a:rPr lang="en-US" dirty="0" smtClean="0"/>
              <a:t>2016), </a:t>
            </a:r>
            <a:r>
              <a:rPr lang="en-US" dirty="0"/>
              <a:t>C++ How to Program, </a:t>
            </a:r>
            <a:endParaRPr lang="en-US" dirty="0" smtClean="0"/>
          </a:p>
          <a:p>
            <a:pPr lvl="0" algn="ctr"/>
            <a:r>
              <a:rPr lang="en-US" dirty="0" smtClean="0"/>
              <a:t>9</a:t>
            </a:r>
            <a:r>
              <a:rPr lang="en-US" baseline="30000" dirty="0" smtClean="0"/>
              <a:t>th</a:t>
            </a:r>
            <a:r>
              <a:rPr lang="en-US" dirty="0" smtClean="0"/>
              <a:t> Edition </a:t>
            </a:r>
            <a:endParaRPr lang="en-US" dirty="0"/>
          </a:p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655" y="1643453"/>
            <a:ext cx="1732566" cy="22077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22542" y="1793228"/>
            <a:ext cx="512839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endParaRPr lang="en-US" dirty="0" smtClean="0"/>
          </a:p>
          <a:p>
            <a:pPr lvl="0" algn="ctr"/>
            <a:r>
              <a:rPr lang="en-US" sz="4000" dirty="0" smtClean="0"/>
              <a:t>Chapter 03</a:t>
            </a:r>
            <a:endParaRPr lang="en-US" sz="4000" dirty="0"/>
          </a:p>
          <a:p>
            <a:pPr lvl="0" algn="ctr"/>
            <a:endParaRPr lang="en-US" dirty="0" smtClean="0"/>
          </a:p>
          <a:p>
            <a:pPr lvl="0" algn="ctr"/>
            <a:r>
              <a:rPr lang="en-US" dirty="0" smtClean="0"/>
              <a:t>Grady </a:t>
            </a:r>
            <a:r>
              <a:rPr lang="en-US" dirty="0" err="1" smtClean="0"/>
              <a:t>Booch</a:t>
            </a:r>
            <a:r>
              <a:rPr lang="en-US" dirty="0" smtClean="0"/>
              <a:t> (2008), Object-Oriented Analysis and Design with Application, </a:t>
            </a:r>
          </a:p>
          <a:p>
            <a:pPr lvl="0" algn="ctr"/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Edition </a:t>
            </a: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8375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How do we develop an OO Program ?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156" y="1559774"/>
            <a:ext cx="5832070" cy="47965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05828" y="4277180"/>
            <a:ext cx="41337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This is the building we want to build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261433" y="5923062"/>
            <a:ext cx="8952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e.g. In a real world scenario this could be a Student Information System (SIS)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123449" y="2000240"/>
            <a:ext cx="41337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We look at the problem that needs to be solved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Objects needed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rcRect l="11111" t="15176" r="4040" b="25634"/>
          <a:stretch/>
        </p:blipFill>
        <p:spPr>
          <a:xfrm>
            <a:off x="816754" y="1357299"/>
            <a:ext cx="8357946" cy="39509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8427" y="5186312"/>
            <a:ext cx="8556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These are the Blocks (Objects) that we need.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261433" y="5923062"/>
            <a:ext cx="8952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e.g. In SIS objects could be details of OOC, IWT, students called </a:t>
            </a:r>
            <a:r>
              <a:rPr lang="en-US" dirty="0" err="1" smtClean="0"/>
              <a:t>Manoj</a:t>
            </a:r>
            <a:r>
              <a:rPr lang="en-US" dirty="0" smtClean="0"/>
              <a:t>, </a:t>
            </a:r>
            <a:r>
              <a:rPr lang="en-US" dirty="0" err="1" smtClean="0"/>
              <a:t>Gayani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1215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do you create these Blocks (Objects)?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rcRect l="11111" t="15176" r="4040" b="25634"/>
          <a:stretch/>
        </p:blipFill>
        <p:spPr>
          <a:xfrm>
            <a:off x="965260" y="1628801"/>
            <a:ext cx="8209439" cy="39509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4045" y="5181089"/>
            <a:ext cx="85562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What if we needed to manufacture these blocks.  How could we do this? What do we need to make first?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98934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Mould</a:t>
            </a:r>
            <a:r>
              <a:rPr lang="en-US" dirty="0" smtClean="0"/>
              <a:t> (Class)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5260" y="1428736"/>
            <a:ext cx="3826496" cy="49085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901873" y="2276873"/>
            <a:ext cx="413375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Once we make a </a:t>
            </a:r>
            <a:r>
              <a:rPr lang="en-US" sz="3200" dirty="0" err="1" smtClean="0"/>
              <a:t>Mould</a:t>
            </a:r>
            <a:r>
              <a:rPr lang="en-US" sz="3200" dirty="0" smtClean="0"/>
              <a:t> (Class) we can make as many blocks (Object) that we need.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3407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group these Blocks (Objects)?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rcRect l="11111" t="15176" r="4040" b="25634"/>
          <a:stretch/>
        </p:blipFill>
        <p:spPr>
          <a:xfrm>
            <a:off x="891007" y="1628801"/>
            <a:ext cx="8283693" cy="39509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8427" y="5468334"/>
            <a:ext cx="8556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How can we group these Blocks?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94345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could do it by Shape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940" t="47752" r="64357" b="25471"/>
          <a:stretch/>
        </p:blipFill>
        <p:spPr>
          <a:xfrm>
            <a:off x="935045" y="1885851"/>
            <a:ext cx="2245375" cy="201622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71D3D-F011-47C0-9290-685F7D9F641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Content Placeholder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496" t="25850" r="6930" b="46418"/>
          <a:stretch/>
        </p:blipFill>
        <p:spPr>
          <a:xfrm>
            <a:off x="4581143" y="3369279"/>
            <a:ext cx="3218370" cy="2088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92861" y="1785927"/>
            <a:ext cx="4133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Square </a:t>
            </a:r>
            <a:r>
              <a:rPr lang="en-US" sz="3200" dirty="0" err="1" smtClean="0"/>
              <a:t>Mould</a:t>
            </a:r>
            <a:r>
              <a:rPr lang="en-US" sz="3200" dirty="0" smtClean="0"/>
              <a:t> (class)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816754" y="4413395"/>
            <a:ext cx="35784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Rectangle </a:t>
            </a:r>
            <a:r>
              <a:rPr lang="en-US" sz="3200" dirty="0" err="1" smtClean="0"/>
              <a:t>Mould</a:t>
            </a:r>
            <a:r>
              <a:rPr lang="en-US" sz="3200" dirty="0" smtClean="0"/>
              <a:t> (class)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261433" y="5923062"/>
            <a:ext cx="8952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e.g. In SIS it could be Student Class, Subject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resentation1" id="{C5C82534-F570-47D0-B68B-77FF3196E0DA}" vid="{0BC3DA50-FEEF-43B6-860E-C898C0E591E6}"/>
    </a:ext>
  </a:extLst>
</a:theme>
</file>

<file path=ppt/theme/theme10.xml><?xml version="1.0" encoding="utf-8"?>
<a:theme xmlns:a="http://schemas.openxmlformats.org/drawingml/2006/main" name="7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A0D3D38E-D76A-1A48-A1BE-A2554F98A30B}"/>
    </a:ext>
  </a:extLst>
</a:theme>
</file>

<file path=ppt/theme/theme11.xml><?xml version="1.0" encoding="utf-8"?>
<a:theme xmlns:a="http://schemas.openxmlformats.org/drawingml/2006/main" name="8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CA678CE6-E7E2-F041-B057-B31013D6B62F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OC-Recording-Template-3-WithoutDots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09F53ABC-440C-A346-A913-8185997D6479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004ADECD-4978-274E-81F0-30E8C7603F72}"/>
    </a:ext>
  </a:extLst>
</a:theme>
</file>

<file path=ppt/theme/theme4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9D0422F2-EA72-C34E-9852-335B99BD141A}"/>
    </a:ext>
  </a:extLst>
</a:theme>
</file>

<file path=ppt/theme/theme5.xml><?xml version="1.0" encoding="utf-8"?>
<a:theme xmlns:a="http://schemas.openxmlformats.org/drawingml/2006/main" name="9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28FC194E-8DA6-7E4C-821C-959C766A1E21}"/>
    </a:ext>
  </a:extLst>
</a:theme>
</file>

<file path=ppt/theme/theme6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FEA6576F-2E85-9948-9262-0EBA96DB5EF1}"/>
    </a:ext>
  </a:extLst>
</a:theme>
</file>

<file path=ppt/theme/theme7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C9399B4C-93D4-8243-B6A7-0296104307DC}"/>
    </a:ext>
  </a:extLst>
</a:theme>
</file>

<file path=ppt/theme/theme8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5E5D4BDD-ACD1-404C-8DC1-4ABB256218C9}"/>
    </a:ext>
  </a:extLst>
</a:theme>
</file>

<file path=ppt/theme/theme9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OC-Recording-Template-3-WithoutDots" id="{46774B65-B280-9240-BE6C-5AFB4553BD57}" vid="{5EC14625-F55E-7A4B-A9EA-B0183CBE518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801C4D8EF1CC4E825BA2818E91F137" ma:contentTypeVersion="2" ma:contentTypeDescription="Create a new document." ma:contentTypeScope="" ma:versionID="8d51f8f971736aabbed61a4b4ef5ddb4">
  <xsd:schema xmlns:xsd="http://www.w3.org/2001/XMLSchema" xmlns:xs="http://www.w3.org/2001/XMLSchema" xmlns:p="http://schemas.microsoft.com/office/2006/metadata/properties" xmlns:ns2="87caaba3-e0ec-4f17-ad9a-cb2f7ec67373" targetNamespace="http://schemas.microsoft.com/office/2006/metadata/properties" ma:root="true" ma:fieldsID="14ff48fb95bf6627a68ba2e1c8bd911e" ns2:_="">
    <xsd:import namespace="87caaba3-e0ec-4f17-ad9a-cb2f7ec6737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caaba3-e0ec-4f17-ad9a-cb2f7ec673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3AD514-3D38-4BB9-864E-BF25CD9249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0BD9E3-4BF0-4205-9421-D761B4328A84}">
  <ds:schemaRefs>
    <ds:schemaRef ds:uri="186edda9-d4cb-4112-b78f-898fe1dfdd87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D4517F2-CBE9-416E-8142-62DA47D5A190}"/>
</file>

<file path=docProps/app.xml><?xml version="1.0" encoding="utf-8"?>
<Properties xmlns="http://schemas.openxmlformats.org/officeDocument/2006/extended-properties" xmlns:vt="http://schemas.openxmlformats.org/officeDocument/2006/docPropsVTypes">
  <Template>Updated Design</Template>
  <TotalTime>956</TotalTime>
  <Words>1088</Words>
  <Application>Microsoft Macintosh PowerPoint</Application>
  <PresentationFormat>Custom</PresentationFormat>
  <Paragraphs>224</Paragraphs>
  <Slides>33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Custom Design</vt:lpstr>
      <vt:lpstr>FOC-Recording-Template-3-WithoutDots</vt:lpstr>
      <vt:lpstr>1_Custom Design</vt:lpstr>
      <vt:lpstr>2_Custom Design</vt:lpstr>
      <vt:lpstr>9_Custom Design</vt:lpstr>
      <vt:lpstr>3_Custom Design</vt:lpstr>
      <vt:lpstr>4_Custom Design</vt:lpstr>
      <vt:lpstr>5_Custom Design</vt:lpstr>
      <vt:lpstr>6_Custom Design</vt:lpstr>
      <vt:lpstr>7_Custom Design</vt:lpstr>
      <vt:lpstr>8_Custom Design</vt:lpstr>
      <vt:lpstr>Object Oriented Concepts </vt:lpstr>
      <vt:lpstr>Resource Panel</vt:lpstr>
      <vt:lpstr>Learning Outcomes</vt:lpstr>
      <vt:lpstr>How do we develop an OO Program ?</vt:lpstr>
      <vt:lpstr>Identifying Objects needed</vt:lpstr>
      <vt:lpstr>How do you create these Blocks (Objects)?</vt:lpstr>
      <vt:lpstr>A Mould (Class)</vt:lpstr>
      <vt:lpstr>How to group these Blocks (Objects)?</vt:lpstr>
      <vt:lpstr>We could do it by Shape</vt:lpstr>
      <vt:lpstr>Creating Blocks (Objects) from Moulds (Classes)</vt:lpstr>
      <vt:lpstr>Final Product – Assembling Blocks (Objects)</vt:lpstr>
      <vt:lpstr>Slide 12</vt:lpstr>
      <vt:lpstr>I am dreaming of</vt:lpstr>
      <vt:lpstr>Slide 14</vt:lpstr>
      <vt:lpstr>Blue Print – House Plan (Class)</vt:lpstr>
      <vt:lpstr>Your Dream House</vt:lpstr>
      <vt:lpstr>Classes and Objects </vt:lpstr>
      <vt:lpstr>Classes and Objects </vt:lpstr>
      <vt:lpstr>Classes – Captures Behaviour as well</vt:lpstr>
      <vt:lpstr>Example – Behaviour is captured as functions </vt:lpstr>
      <vt:lpstr>Rectangle Class</vt:lpstr>
      <vt:lpstr>Employee Class</vt:lpstr>
      <vt:lpstr>Restricted Access</vt:lpstr>
      <vt:lpstr>A Jewelry Shop </vt:lpstr>
      <vt:lpstr>Slide 25</vt:lpstr>
      <vt:lpstr>JewelleryShop Class</vt:lpstr>
      <vt:lpstr>Information Hiding</vt:lpstr>
      <vt:lpstr>Encapsulation</vt:lpstr>
      <vt:lpstr>Encapsulation</vt:lpstr>
      <vt:lpstr>Encapsulation</vt:lpstr>
      <vt:lpstr>Encapsulation </vt:lpstr>
      <vt:lpstr>Interface – Public Functions </vt:lpstr>
      <vt:lpstr>Reference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Losini Shanmugam</dc:creator>
  <cp:lastModifiedBy>Anjalie</cp:lastModifiedBy>
  <cp:revision>61</cp:revision>
  <cp:lastPrinted>2017-07-27T15:31:19Z</cp:lastPrinted>
  <dcterms:created xsi:type="dcterms:W3CDTF">2017-06-04T15:05:52Z</dcterms:created>
  <dcterms:modified xsi:type="dcterms:W3CDTF">2020-07-23T16:22:03Z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0x0101008C801C4D8EF1CC4E825BA2818E91F137</vt:lpwstr>
  </property>
</Properties>
</file>

<file path=docProps/thumbnail.jpeg>
</file>